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58" r:id="rId4"/>
    <p:sldId id="259" r:id="rId5"/>
    <p:sldId id="260" r:id="rId6"/>
    <p:sldId id="261" r:id="rId7"/>
    <p:sldId id="263" r:id="rId8"/>
    <p:sldId id="264" r:id="rId9"/>
    <p:sldId id="267" r:id="rId10"/>
    <p:sldId id="257" r:id="rId11"/>
    <p:sldId id="268"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75A"/>
    <a:srgbClr val="001659"/>
    <a:srgbClr val="FFB869"/>
    <a:srgbClr val="C53E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0"/>
  </p:normalViewPr>
  <p:slideViewPr>
    <p:cSldViewPr snapToGrid="0">
      <p:cViewPr>
        <p:scale>
          <a:sx n="82" d="100"/>
          <a:sy n="82" d="100"/>
        </p:scale>
        <p:origin x="169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DFC042-97A6-45F7-A922-3FABA71F8D7E}" type="doc">
      <dgm:prSet loTypeId="urn:microsoft.com/office/officeart/2005/8/layout/pyramid1" loCatId="pyramid" qsTypeId="urn:microsoft.com/office/officeart/2005/8/quickstyle/simple1" qsCatId="simple" csTypeId="urn:microsoft.com/office/officeart/2005/8/colors/accent1_2" csCatId="accent1" phldr="1"/>
      <dgm:spPr/>
    </dgm:pt>
    <dgm:pt modelId="{522E249B-FC9C-44A1-8DBD-417364451DF6}">
      <dgm:prSet phldrT="[Text]"/>
      <dgm:spPr>
        <a:solidFill>
          <a:schemeClr val="accent1">
            <a:lumMod val="20000"/>
            <a:lumOff val="80000"/>
          </a:schemeClr>
        </a:solidFill>
      </dgm:spPr>
      <dgm:t>
        <a:bodyPr/>
        <a:lstStyle/>
        <a:p>
          <a:endParaRPr lang="en-US" dirty="0"/>
        </a:p>
        <a:p>
          <a:r>
            <a:rPr lang="en-US" dirty="0"/>
            <a:t>Win as </a:t>
          </a:r>
        </a:p>
        <a:p>
          <a:r>
            <a:rPr lang="en-US" dirty="0"/>
            <a:t>a team</a:t>
          </a:r>
        </a:p>
      </dgm:t>
    </dgm:pt>
    <dgm:pt modelId="{4F524C32-C05D-423F-8257-E10D2CFD501B}" type="parTrans" cxnId="{C4012E0B-D01D-49CC-9370-CFADE059F569}">
      <dgm:prSet/>
      <dgm:spPr/>
      <dgm:t>
        <a:bodyPr/>
        <a:lstStyle/>
        <a:p>
          <a:endParaRPr lang="en-US"/>
        </a:p>
      </dgm:t>
    </dgm:pt>
    <dgm:pt modelId="{00ED3595-6DD0-4FF9-9A89-0E2591735121}" type="sibTrans" cxnId="{C4012E0B-D01D-49CC-9370-CFADE059F569}">
      <dgm:prSet/>
      <dgm:spPr/>
      <dgm:t>
        <a:bodyPr/>
        <a:lstStyle/>
        <a:p>
          <a:endParaRPr lang="en-US"/>
        </a:p>
      </dgm:t>
    </dgm:pt>
    <dgm:pt modelId="{A048CDC7-7049-4249-88B0-D6A7C8E02DC7}">
      <dgm:prSet phldrT="[Text]"/>
      <dgm:spPr>
        <a:solidFill>
          <a:schemeClr val="accent1">
            <a:lumMod val="40000"/>
            <a:lumOff val="60000"/>
          </a:schemeClr>
        </a:solidFill>
      </dgm:spPr>
      <dgm:t>
        <a:bodyPr/>
        <a:lstStyle/>
        <a:p>
          <a:r>
            <a:rPr lang="en-US" dirty="0"/>
            <a:t>Care about communities</a:t>
          </a:r>
        </a:p>
      </dgm:t>
    </dgm:pt>
    <dgm:pt modelId="{42D71C3C-46F9-41E5-82C3-4EC17A194739}" type="parTrans" cxnId="{E0ED7D82-C11E-470C-A782-83FD61C98F3F}">
      <dgm:prSet/>
      <dgm:spPr/>
      <dgm:t>
        <a:bodyPr/>
        <a:lstStyle/>
        <a:p>
          <a:endParaRPr lang="en-US"/>
        </a:p>
      </dgm:t>
    </dgm:pt>
    <dgm:pt modelId="{B9AECBF0-ACC8-4BEA-A6E3-7F9DC1407367}" type="sibTrans" cxnId="{E0ED7D82-C11E-470C-A782-83FD61C98F3F}">
      <dgm:prSet/>
      <dgm:spPr/>
      <dgm:t>
        <a:bodyPr/>
        <a:lstStyle/>
        <a:p>
          <a:endParaRPr lang="en-US"/>
        </a:p>
      </dgm:t>
    </dgm:pt>
    <dgm:pt modelId="{42CA0B8C-D948-48D8-955F-F82E64404663}">
      <dgm:prSet phldrT="[Text]"/>
      <dgm:spPr>
        <a:solidFill>
          <a:schemeClr val="accent1">
            <a:lumMod val="60000"/>
            <a:lumOff val="40000"/>
          </a:schemeClr>
        </a:solidFill>
      </dgm:spPr>
      <dgm:t>
        <a:bodyPr/>
        <a:lstStyle/>
        <a:p>
          <a:r>
            <a:rPr lang="en-US" dirty="0"/>
            <a:t>Respect different views</a:t>
          </a:r>
        </a:p>
      </dgm:t>
    </dgm:pt>
    <dgm:pt modelId="{5F9A8898-2145-4DFB-9A0E-2499904A40AF}" type="parTrans" cxnId="{F54A5CFB-DB0E-4376-B159-15CF57A174FC}">
      <dgm:prSet/>
      <dgm:spPr/>
      <dgm:t>
        <a:bodyPr/>
        <a:lstStyle/>
        <a:p>
          <a:endParaRPr lang="en-US"/>
        </a:p>
      </dgm:t>
    </dgm:pt>
    <dgm:pt modelId="{F0C402F7-BC2E-4C89-B397-6189F651FE89}" type="sibTrans" cxnId="{F54A5CFB-DB0E-4376-B159-15CF57A174FC}">
      <dgm:prSet/>
      <dgm:spPr/>
      <dgm:t>
        <a:bodyPr/>
        <a:lstStyle/>
        <a:p>
          <a:endParaRPr lang="en-US"/>
        </a:p>
      </dgm:t>
    </dgm:pt>
    <dgm:pt modelId="{5EEC5E77-AB06-44E0-9840-B1335373E465}">
      <dgm:prSet/>
      <dgm:spPr>
        <a:solidFill>
          <a:schemeClr val="accent1">
            <a:lumMod val="75000"/>
          </a:schemeClr>
        </a:solidFill>
      </dgm:spPr>
      <dgm:t>
        <a:bodyPr/>
        <a:lstStyle/>
        <a:p>
          <a:r>
            <a:rPr lang="en-US" dirty="0">
              <a:solidFill>
                <a:schemeClr val="bg1"/>
              </a:solidFill>
            </a:rPr>
            <a:t>Respect people</a:t>
          </a:r>
        </a:p>
      </dgm:t>
    </dgm:pt>
    <dgm:pt modelId="{C17FF4D6-C44D-4A45-B402-A87888643AEF}" type="parTrans" cxnId="{B4CD6DF3-4C62-419A-9F77-452E470FD80C}">
      <dgm:prSet/>
      <dgm:spPr/>
      <dgm:t>
        <a:bodyPr/>
        <a:lstStyle/>
        <a:p>
          <a:endParaRPr lang="en-US"/>
        </a:p>
      </dgm:t>
    </dgm:pt>
    <dgm:pt modelId="{13139AD9-71BC-4AEB-B1BD-A683F8BB8795}" type="sibTrans" cxnId="{B4CD6DF3-4C62-419A-9F77-452E470FD80C}">
      <dgm:prSet/>
      <dgm:spPr/>
      <dgm:t>
        <a:bodyPr/>
        <a:lstStyle/>
        <a:p>
          <a:endParaRPr lang="en-US"/>
        </a:p>
      </dgm:t>
    </dgm:pt>
    <dgm:pt modelId="{35576671-767D-4CEB-ABCF-1E252BB8ECBF}">
      <dgm:prSet/>
      <dgm:spPr>
        <a:solidFill>
          <a:schemeClr val="accent1">
            <a:lumMod val="50000"/>
          </a:schemeClr>
        </a:solidFill>
      </dgm:spPr>
      <dgm:t>
        <a:bodyPr/>
        <a:lstStyle/>
        <a:p>
          <a:r>
            <a:rPr lang="en-US" dirty="0">
              <a:solidFill>
                <a:schemeClr val="bg1"/>
              </a:solidFill>
            </a:rPr>
            <a:t>Do what is right</a:t>
          </a:r>
        </a:p>
      </dgm:t>
    </dgm:pt>
    <dgm:pt modelId="{FF989902-0CA6-4140-BC16-BED76FB025FB}" type="parTrans" cxnId="{258C70AE-A892-43D1-ACAC-EF5C2FA3A3AF}">
      <dgm:prSet/>
      <dgm:spPr/>
      <dgm:t>
        <a:bodyPr/>
        <a:lstStyle/>
        <a:p>
          <a:endParaRPr lang="en-US"/>
        </a:p>
      </dgm:t>
    </dgm:pt>
    <dgm:pt modelId="{D3600F80-7D40-4C28-82CA-D284EC7A36B1}" type="sibTrans" cxnId="{258C70AE-A892-43D1-ACAC-EF5C2FA3A3AF}">
      <dgm:prSet/>
      <dgm:spPr/>
      <dgm:t>
        <a:bodyPr/>
        <a:lstStyle/>
        <a:p>
          <a:endParaRPr lang="en-US"/>
        </a:p>
      </dgm:t>
    </dgm:pt>
    <dgm:pt modelId="{4B61FF9B-D38F-488F-985C-06F807F0BB3B}" type="pres">
      <dgm:prSet presAssocID="{08DFC042-97A6-45F7-A922-3FABA71F8D7E}" presName="Name0" presStyleCnt="0">
        <dgm:presLayoutVars>
          <dgm:dir/>
          <dgm:animLvl val="lvl"/>
          <dgm:resizeHandles val="exact"/>
        </dgm:presLayoutVars>
      </dgm:prSet>
      <dgm:spPr/>
    </dgm:pt>
    <dgm:pt modelId="{05C38E7B-2506-4299-B7A5-562F6B60C589}" type="pres">
      <dgm:prSet presAssocID="{522E249B-FC9C-44A1-8DBD-417364451DF6}" presName="Name8" presStyleCnt="0"/>
      <dgm:spPr/>
    </dgm:pt>
    <dgm:pt modelId="{2C0A6AF1-876E-4DAA-A6F9-8CF454FAD2B1}" type="pres">
      <dgm:prSet presAssocID="{522E249B-FC9C-44A1-8DBD-417364451DF6}" presName="level" presStyleLbl="node1" presStyleIdx="0" presStyleCnt="5" custScaleX="67893" custScaleY="269517">
        <dgm:presLayoutVars>
          <dgm:chMax val="1"/>
          <dgm:bulletEnabled val="1"/>
        </dgm:presLayoutVars>
      </dgm:prSet>
      <dgm:spPr/>
    </dgm:pt>
    <dgm:pt modelId="{03954CD1-8213-407A-A760-178632D228AF}" type="pres">
      <dgm:prSet presAssocID="{522E249B-FC9C-44A1-8DBD-417364451DF6}" presName="levelTx" presStyleLbl="revTx" presStyleIdx="0" presStyleCnt="0">
        <dgm:presLayoutVars>
          <dgm:chMax val="1"/>
          <dgm:bulletEnabled val="1"/>
        </dgm:presLayoutVars>
      </dgm:prSet>
      <dgm:spPr/>
    </dgm:pt>
    <dgm:pt modelId="{3CBAECDC-9643-4693-AE0B-B01CA3F0EC5F}" type="pres">
      <dgm:prSet presAssocID="{A048CDC7-7049-4249-88B0-D6A7C8E02DC7}" presName="Name8" presStyleCnt="0"/>
      <dgm:spPr/>
    </dgm:pt>
    <dgm:pt modelId="{266A42CB-851D-497C-91EB-9E76AF62AD99}" type="pres">
      <dgm:prSet presAssocID="{A048CDC7-7049-4249-88B0-D6A7C8E02DC7}" presName="level" presStyleLbl="node1" presStyleIdx="1" presStyleCnt="5">
        <dgm:presLayoutVars>
          <dgm:chMax val="1"/>
          <dgm:bulletEnabled val="1"/>
        </dgm:presLayoutVars>
      </dgm:prSet>
      <dgm:spPr/>
    </dgm:pt>
    <dgm:pt modelId="{DA412229-B1AA-4D07-883D-F340980B8697}" type="pres">
      <dgm:prSet presAssocID="{A048CDC7-7049-4249-88B0-D6A7C8E02DC7}" presName="levelTx" presStyleLbl="revTx" presStyleIdx="0" presStyleCnt="0">
        <dgm:presLayoutVars>
          <dgm:chMax val="1"/>
          <dgm:bulletEnabled val="1"/>
        </dgm:presLayoutVars>
      </dgm:prSet>
      <dgm:spPr/>
    </dgm:pt>
    <dgm:pt modelId="{CC69B6DB-448C-4A42-9924-285C43E1D798}" type="pres">
      <dgm:prSet presAssocID="{42CA0B8C-D948-48D8-955F-F82E64404663}" presName="Name8" presStyleCnt="0"/>
      <dgm:spPr/>
    </dgm:pt>
    <dgm:pt modelId="{E58BDF4A-5AF0-438F-BA8D-842813AE4368}" type="pres">
      <dgm:prSet presAssocID="{42CA0B8C-D948-48D8-955F-F82E64404663}" presName="level" presStyleLbl="node1" presStyleIdx="2" presStyleCnt="5">
        <dgm:presLayoutVars>
          <dgm:chMax val="1"/>
          <dgm:bulletEnabled val="1"/>
        </dgm:presLayoutVars>
      </dgm:prSet>
      <dgm:spPr/>
    </dgm:pt>
    <dgm:pt modelId="{085D48DC-8977-4D3B-A860-0F2337400B7B}" type="pres">
      <dgm:prSet presAssocID="{42CA0B8C-D948-48D8-955F-F82E64404663}" presName="levelTx" presStyleLbl="revTx" presStyleIdx="0" presStyleCnt="0">
        <dgm:presLayoutVars>
          <dgm:chMax val="1"/>
          <dgm:bulletEnabled val="1"/>
        </dgm:presLayoutVars>
      </dgm:prSet>
      <dgm:spPr/>
    </dgm:pt>
    <dgm:pt modelId="{EFEDD9F4-015E-442B-85D1-FE6554AE3665}" type="pres">
      <dgm:prSet presAssocID="{5EEC5E77-AB06-44E0-9840-B1335373E465}" presName="Name8" presStyleCnt="0"/>
      <dgm:spPr/>
    </dgm:pt>
    <dgm:pt modelId="{A9369054-158D-4818-AB28-15E28EC1625F}" type="pres">
      <dgm:prSet presAssocID="{5EEC5E77-AB06-44E0-9840-B1335373E465}" presName="level" presStyleLbl="node1" presStyleIdx="3" presStyleCnt="5">
        <dgm:presLayoutVars>
          <dgm:chMax val="1"/>
          <dgm:bulletEnabled val="1"/>
        </dgm:presLayoutVars>
      </dgm:prSet>
      <dgm:spPr/>
    </dgm:pt>
    <dgm:pt modelId="{F8B1B6F6-A9D8-42DF-B1CA-7352E3C2A691}" type="pres">
      <dgm:prSet presAssocID="{5EEC5E77-AB06-44E0-9840-B1335373E465}" presName="levelTx" presStyleLbl="revTx" presStyleIdx="0" presStyleCnt="0">
        <dgm:presLayoutVars>
          <dgm:chMax val="1"/>
          <dgm:bulletEnabled val="1"/>
        </dgm:presLayoutVars>
      </dgm:prSet>
      <dgm:spPr/>
    </dgm:pt>
    <dgm:pt modelId="{57647B34-33E8-460F-AEF0-92A005C7DD9F}" type="pres">
      <dgm:prSet presAssocID="{35576671-767D-4CEB-ABCF-1E252BB8ECBF}" presName="Name8" presStyleCnt="0"/>
      <dgm:spPr/>
    </dgm:pt>
    <dgm:pt modelId="{893230FB-3F74-43BA-B9AD-36FC3EE915CD}" type="pres">
      <dgm:prSet presAssocID="{35576671-767D-4CEB-ABCF-1E252BB8ECBF}" presName="level" presStyleLbl="node1" presStyleIdx="4" presStyleCnt="5">
        <dgm:presLayoutVars>
          <dgm:chMax val="1"/>
          <dgm:bulletEnabled val="1"/>
        </dgm:presLayoutVars>
      </dgm:prSet>
      <dgm:spPr/>
    </dgm:pt>
    <dgm:pt modelId="{00628AF4-81E5-4B88-B6D4-B3189A0CEC4F}" type="pres">
      <dgm:prSet presAssocID="{35576671-767D-4CEB-ABCF-1E252BB8ECBF}" presName="levelTx" presStyleLbl="revTx" presStyleIdx="0" presStyleCnt="0">
        <dgm:presLayoutVars>
          <dgm:chMax val="1"/>
          <dgm:bulletEnabled val="1"/>
        </dgm:presLayoutVars>
      </dgm:prSet>
      <dgm:spPr/>
    </dgm:pt>
  </dgm:ptLst>
  <dgm:cxnLst>
    <dgm:cxn modelId="{C4012E0B-D01D-49CC-9370-CFADE059F569}" srcId="{08DFC042-97A6-45F7-A922-3FABA71F8D7E}" destId="{522E249B-FC9C-44A1-8DBD-417364451DF6}" srcOrd="0" destOrd="0" parTransId="{4F524C32-C05D-423F-8257-E10D2CFD501B}" sibTransId="{00ED3595-6DD0-4FF9-9A89-0E2591735121}"/>
    <dgm:cxn modelId="{87C25514-1BC3-4FB6-BFCD-A5740B216E43}" type="presOf" srcId="{A048CDC7-7049-4249-88B0-D6A7C8E02DC7}" destId="{266A42CB-851D-497C-91EB-9E76AF62AD99}" srcOrd="0" destOrd="0" presId="urn:microsoft.com/office/officeart/2005/8/layout/pyramid1"/>
    <dgm:cxn modelId="{645A0B2C-9E49-42C3-A524-E516E7C5D23A}" type="presOf" srcId="{35576671-767D-4CEB-ABCF-1E252BB8ECBF}" destId="{00628AF4-81E5-4B88-B6D4-B3189A0CEC4F}" srcOrd="1" destOrd="0" presId="urn:microsoft.com/office/officeart/2005/8/layout/pyramid1"/>
    <dgm:cxn modelId="{37194131-1A1F-4E2C-B3AC-F923BB3EA42E}" type="presOf" srcId="{08DFC042-97A6-45F7-A922-3FABA71F8D7E}" destId="{4B61FF9B-D38F-488F-985C-06F807F0BB3B}" srcOrd="0" destOrd="0" presId="urn:microsoft.com/office/officeart/2005/8/layout/pyramid1"/>
    <dgm:cxn modelId="{78C04F52-1C11-4380-AA1D-C5EDC875B68E}" type="presOf" srcId="{42CA0B8C-D948-48D8-955F-F82E64404663}" destId="{E58BDF4A-5AF0-438F-BA8D-842813AE4368}" srcOrd="0" destOrd="0" presId="urn:microsoft.com/office/officeart/2005/8/layout/pyramid1"/>
    <dgm:cxn modelId="{E1B2056B-D697-4A72-8352-3001D7383A95}" type="presOf" srcId="{522E249B-FC9C-44A1-8DBD-417364451DF6}" destId="{2C0A6AF1-876E-4DAA-A6F9-8CF454FAD2B1}" srcOrd="0" destOrd="0" presId="urn:microsoft.com/office/officeart/2005/8/layout/pyramid1"/>
    <dgm:cxn modelId="{7ECE5875-C476-40B1-8B70-AAAD0B0B5AFD}" type="presOf" srcId="{5EEC5E77-AB06-44E0-9840-B1335373E465}" destId="{A9369054-158D-4818-AB28-15E28EC1625F}" srcOrd="0" destOrd="0" presId="urn:microsoft.com/office/officeart/2005/8/layout/pyramid1"/>
    <dgm:cxn modelId="{E0ED7D82-C11E-470C-A782-83FD61C98F3F}" srcId="{08DFC042-97A6-45F7-A922-3FABA71F8D7E}" destId="{A048CDC7-7049-4249-88B0-D6A7C8E02DC7}" srcOrd="1" destOrd="0" parTransId="{42D71C3C-46F9-41E5-82C3-4EC17A194739}" sibTransId="{B9AECBF0-ACC8-4BEA-A6E3-7F9DC1407367}"/>
    <dgm:cxn modelId="{6336BA96-F5BE-444B-BB8E-A04B8A8EB1E1}" type="presOf" srcId="{522E249B-FC9C-44A1-8DBD-417364451DF6}" destId="{03954CD1-8213-407A-A760-178632D228AF}" srcOrd="1" destOrd="0" presId="urn:microsoft.com/office/officeart/2005/8/layout/pyramid1"/>
    <dgm:cxn modelId="{D5DDD997-39A7-4421-AE1E-2EB46A52445B}" type="presOf" srcId="{35576671-767D-4CEB-ABCF-1E252BB8ECBF}" destId="{893230FB-3F74-43BA-B9AD-36FC3EE915CD}" srcOrd="0" destOrd="0" presId="urn:microsoft.com/office/officeart/2005/8/layout/pyramid1"/>
    <dgm:cxn modelId="{258C70AE-A892-43D1-ACAC-EF5C2FA3A3AF}" srcId="{08DFC042-97A6-45F7-A922-3FABA71F8D7E}" destId="{35576671-767D-4CEB-ABCF-1E252BB8ECBF}" srcOrd="4" destOrd="0" parTransId="{FF989902-0CA6-4140-BC16-BED76FB025FB}" sibTransId="{D3600F80-7D40-4C28-82CA-D284EC7A36B1}"/>
    <dgm:cxn modelId="{A88FC6B2-E323-41D7-87B7-23485124A7C1}" type="presOf" srcId="{A048CDC7-7049-4249-88B0-D6A7C8E02DC7}" destId="{DA412229-B1AA-4D07-883D-F340980B8697}" srcOrd="1" destOrd="0" presId="urn:microsoft.com/office/officeart/2005/8/layout/pyramid1"/>
    <dgm:cxn modelId="{CBEE17BF-4E50-4ECA-9CDF-54557E687F66}" type="presOf" srcId="{42CA0B8C-D948-48D8-955F-F82E64404663}" destId="{085D48DC-8977-4D3B-A860-0F2337400B7B}" srcOrd="1" destOrd="0" presId="urn:microsoft.com/office/officeart/2005/8/layout/pyramid1"/>
    <dgm:cxn modelId="{B7D03FDF-9609-48DD-A16C-AD7E8ED83AC0}" type="presOf" srcId="{5EEC5E77-AB06-44E0-9840-B1335373E465}" destId="{F8B1B6F6-A9D8-42DF-B1CA-7352E3C2A691}" srcOrd="1" destOrd="0" presId="urn:microsoft.com/office/officeart/2005/8/layout/pyramid1"/>
    <dgm:cxn modelId="{B4CD6DF3-4C62-419A-9F77-452E470FD80C}" srcId="{08DFC042-97A6-45F7-A922-3FABA71F8D7E}" destId="{5EEC5E77-AB06-44E0-9840-B1335373E465}" srcOrd="3" destOrd="0" parTransId="{C17FF4D6-C44D-4A45-B402-A87888643AEF}" sibTransId="{13139AD9-71BC-4AEB-B1BD-A683F8BB8795}"/>
    <dgm:cxn modelId="{F54A5CFB-DB0E-4376-B159-15CF57A174FC}" srcId="{08DFC042-97A6-45F7-A922-3FABA71F8D7E}" destId="{42CA0B8C-D948-48D8-955F-F82E64404663}" srcOrd="2" destOrd="0" parTransId="{5F9A8898-2145-4DFB-9A0E-2499904A40AF}" sibTransId="{F0C402F7-BC2E-4C89-B397-6189F651FE89}"/>
    <dgm:cxn modelId="{E96C34AB-252E-423B-BB20-C036B756CD49}" type="presParOf" srcId="{4B61FF9B-D38F-488F-985C-06F807F0BB3B}" destId="{05C38E7B-2506-4299-B7A5-562F6B60C589}" srcOrd="0" destOrd="0" presId="urn:microsoft.com/office/officeart/2005/8/layout/pyramid1"/>
    <dgm:cxn modelId="{F821991F-7162-44F4-B04D-870073228F6E}" type="presParOf" srcId="{05C38E7B-2506-4299-B7A5-562F6B60C589}" destId="{2C0A6AF1-876E-4DAA-A6F9-8CF454FAD2B1}" srcOrd="0" destOrd="0" presId="urn:microsoft.com/office/officeart/2005/8/layout/pyramid1"/>
    <dgm:cxn modelId="{1B0883CB-1876-42FA-B8B7-7E8DE30D19C9}" type="presParOf" srcId="{05C38E7B-2506-4299-B7A5-562F6B60C589}" destId="{03954CD1-8213-407A-A760-178632D228AF}" srcOrd="1" destOrd="0" presId="urn:microsoft.com/office/officeart/2005/8/layout/pyramid1"/>
    <dgm:cxn modelId="{D3F58B0D-DFEA-4E8F-BB09-9805361F4BF5}" type="presParOf" srcId="{4B61FF9B-D38F-488F-985C-06F807F0BB3B}" destId="{3CBAECDC-9643-4693-AE0B-B01CA3F0EC5F}" srcOrd="1" destOrd="0" presId="urn:microsoft.com/office/officeart/2005/8/layout/pyramid1"/>
    <dgm:cxn modelId="{13297AFF-7976-4050-AC31-B0AC195DB5CD}" type="presParOf" srcId="{3CBAECDC-9643-4693-AE0B-B01CA3F0EC5F}" destId="{266A42CB-851D-497C-91EB-9E76AF62AD99}" srcOrd="0" destOrd="0" presId="urn:microsoft.com/office/officeart/2005/8/layout/pyramid1"/>
    <dgm:cxn modelId="{D24C3023-B27A-4393-92D2-9940E85C300B}" type="presParOf" srcId="{3CBAECDC-9643-4693-AE0B-B01CA3F0EC5F}" destId="{DA412229-B1AA-4D07-883D-F340980B8697}" srcOrd="1" destOrd="0" presId="urn:microsoft.com/office/officeart/2005/8/layout/pyramid1"/>
    <dgm:cxn modelId="{A54C12E2-F790-4BA0-800A-CF11183E9690}" type="presParOf" srcId="{4B61FF9B-D38F-488F-985C-06F807F0BB3B}" destId="{CC69B6DB-448C-4A42-9924-285C43E1D798}" srcOrd="2" destOrd="0" presId="urn:microsoft.com/office/officeart/2005/8/layout/pyramid1"/>
    <dgm:cxn modelId="{A2E45452-A437-424F-8ACC-6FA577EE745E}" type="presParOf" srcId="{CC69B6DB-448C-4A42-9924-285C43E1D798}" destId="{E58BDF4A-5AF0-438F-BA8D-842813AE4368}" srcOrd="0" destOrd="0" presId="urn:microsoft.com/office/officeart/2005/8/layout/pyramid1"/>
    <dgm:cxn modelId="{8B18C3FB-4310-4A52-A9D5-73A30518090E}" type="presParOf" srcId="{CC69B6DB-448C-4A42-9924-285C43E1D798}" destId="{085D48DC-8977-4D3B-A860-0F2337400B7B}" srcOrd="1" destOrd="0" presId="urn:microsoft.com/office/officeart/2005/8/layout/pyramid1"/>
    <dgm:cxn modelId="{2AEDBBE9-5BFB-4F34-BE65-6F49EF1C2BC9}" type="presParOf" srcId="{4B61FF9B-D38F-488F-985C-06F807F0BB3B}" destId="{EFEDD9F4-015E-442B-85D1-FE6554AE3665}" srcOrd="3" destOrd="0" presId="urn:microsoft.com/office/officeart/2005/8/layout/pyramid1"/>
    <dgm:cxn modelId="{17F914B5-A1C2-4E11-A985-CD0FA6FDA4EC}" type="presParOf" srcId="{EFEDD9F4-015E-442B-85D1-FE6554AE3665}" destId="{A9369054-158D-4818-AB28-15E28EC1625F}" srcOrd="0" destOrd="0" presId="urn:microsoft.com/office/officeart/2005/8/layout/pyramid1"/>
    <dgm:cxn modelId="{0B3B582E-1B46-4CE4-B3AE-CB6DCDD99956}" type="presParOf" srcId="{EFEDD9F4-015E-442B-85D1-FE6554AE3665}" destId="{F8B1B6F6-A9D8-42DF-B1CA-7352E3C2A691}" srcOrd="1" destOrd="0" presId="urn:microsoft.com/office/officeart/2005/8/layout/pyramid1"/>
    <dgm:cxn modelId="{110AD239-1A33-4F28-BCC0-6DAD79BB1C0D}" type="presParOf" srcId="{4B61FF9B-D38F-488F-985C-06F807F0BB3B}" destId="{57647B34-33E8-460F-AEF0-92A005C7DD9F}" srcOrd="4" destOrd="0" presId="urn:microsoft.com/office/officeart/2005/8/layout/pyramid1"/>
    <dgm:cxn modelId="{5E0FAD49-BE6D-48F2-BE02-E00DE47541D9}" type="presParOf" srcId="{57647B34-33E8-460F-AEF0-92A005C7DD9F}" destId="{893230FB-3F74-43BA-B9AD-36FC3EE915CD}" srcOrd="0" destOrd="0" presId="urn:microsoft.com/office/officeart/2005/8/layout/pyramid1"/>
    <dgm:cxn modelId="{92E3CEF7-AEDF-4A01-9A16-4A371489AFD2}" type="presParOf" srcId="{57647B34-33E8-460F-AEF0-92A005C7DD9F}" destId="{00628AF4-81E5-4B88-B6D4-B3189A0CEC4F}"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A6AF1-876E-4DAA-A6F9-8CF454FAD2B1}">
      <dsp:nvSpPr>
        <dsp:cNvPr id="0" name=""/>
        <dsp:cNvSpPr/>
      </dsp:nvSpPr>
      <dsp:spPr>
        <a:xfrm>
          <a:off x="3122435" y="0"/>
          <a:ext cx="2348667" cy="2306244"/>
        </a:xfrm>
        <a:prstGeom prst="trapezoid">
          <a:avLst>
            <a:gd name="adj" fmla="val 75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r>
            <a:rPr lang="en-US" sz="2800" kern="1200" dirty="0"/>
            <a:t>Win as </a:t>
          </a:r>
        </a:p>
        <a:p>
          <a:pPr marL="0" lvl="0" indent="0" algn="ctr" defTabSz="1244600">
            <a:lnSpc>
              <a:spcPct val="90000"/>
            </a:lnSpc>
            <a:spcBef>
              <a:spcPct val="0"/>
            </a:spcBef>
            <a:spcAft>
              <a:spcPct val="35000"/>
            </a:spcAft>
            <a:buNone/>
          </a:pPr>
          <a:r>
            <a:rPr lang="en-US" sz="2800" kern="1200" dirty="0"/>
            <a:t>a team</a:t>
          </a:r>
        </a:p>
      </dsp:txBody>
      <dsp:txXfrm>
        <a:off x="3122435" y="0"/>
        <a:ext cx="2348667" cy="2306244"/>
      </dsp:txXfrm>
    </dsp:sp>
    <dsp:sp modelId="{266A42CB-851D-497C-91EB-9E76AF62AD99}">
      <dsp:nvSpPr>
        <dsp:cNvPr id="0" name=""/>
        <dsp:cNvSpPr/>
      </dsp:nvSpPr>
      <dsp:spPr>
        <a:xfrm>
          <a:off x="1925314" y="2306244"/>
          <a:ext cx="4742909" cy="855695"/>
        </a:xfrm>
        <a:prstGeom prst="trapezoid">
          <a:avLst>
            <a:gd name="adj" fmla="val 75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Care about communities</a:t>
          </a:r>
        </a:p>
      </dsp:txBody>
      <dsp:txXfrm>
        <a:off x="2755323" y="2306244"/>
        <a:ext cx="3082891" cy="855695"/>
      </dsp:txXfrm>
    </dsp:sp>
    <dsp:sp modelId="{E58BDF4A-5AF0-438F-BA8D-842813AE4368}">
      <dsp:nvSpPr>
        <dsp:cNvPr id="0" name=""/>
        <dsp:cNvSpPr/>
      </dsp:nvSpPr>
      <dsp:spPr>
        <a:xfrm>
          <a:off x="1283542" y="3161939"/>
          <a:ext cx="6026452" cy="855695"/>
        </a:xfrm>
        <a:prstGeom prst="trapezoid">
          <a:avLst>
            <a:gd name="adj" fmla="val 75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Respect different views</a:t>
          </a:r>
        </a:p>
      </dsp:txBody>
      <dsp:txXfrm>
        <a:off x="2338172" y="3161939"/>
        <a:ext cx="3917193" cy="855695"/>
      </dsp:txXfrm>
    </dsp:sp>
    <dsp:sp modelId="{A9369054-158D-4818-AB28-15E28EC1625F}">
      <dsp:nvSpPr>
        <dsp:cNvPr id="0" name=""/>
        <dsp:cNvSpPr/>
      </dsp:nvSpPr>
      <dsp:spPr>
        <a:xfrm>
          <a:off x="641771" y="4017635"/>
          <a:ext cx="7309995" cy="855695"/>
        </a:xfrm>
        <a:prstGeom prst="trapezoid">
          <a:avLst>
            <a:gd name="adj" fmla="val 75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Respect people</a:t>
          </a:r>
        </a:p>
      </dsp:txBody>
      <dsp:txXfrm>
        <a:off x="1921020" y="4017635"/>
        <a:ext cx="4751496" cy="855695"/>
      </dsp:txXfrm>
    </dsp:sp>
    <dsp:sp modelId="{893230FB-3F74-43BA-B9AD-36FC3EE915CD}">
      <dsp:nvSpPr>
        <dsp:cNvPr id="0" name=""/>
        <dsp:cNvSpPr/>
      </dsp:nvSpPr>
      <dsp:spPr>
        <a:xfrm>
          <a:off x="0" y="4873330"/>
          <a:ext cx="8593538" cy="855695"/>
        </a:xfrm>
        <a:prstGeom prst="trapezoid">
          <a:avLst>
            <a:gd name="adj" fmla="val 75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Do what is right</a:t>
          </a:r>
        </a:p>
      </dsp:txBody>
      <dsp:txXfrm>
        <a:off x="1503869" y="4873330"/>
        <a:ext cx="5585799" cy="85569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A959-211E-F2CF-5B5E-3C22081905C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E0585D6-1659-8560-A303-52F91E1A4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CDC6F98-C4B3-D554-FB2B-47C228207AAB}"/>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5" name="Footer Placeholder 4">
            <a:extLst>
              <a:ext uri="{FF2B5EF4-FFF2-40B4-BE49-F238E27FC236}">
                <a16:creationId xmlns:a16="http://schemas.microsoft.com/office/drawing/2014/main" id="{04E90C05-28E9-E90B-8933-263EA47B2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D7CD3-7EAC-14AD-B8D7-AECBD6CC0841}"/>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947780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7856-3A80-4315-38A8-08102F58E0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BF7DAB7-C282-5988-63ED-B5C3A2677E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CD25B4-2E8D-1DFA-B267-82EEAC988E7A}"/>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5" name="Footer Placeholder 4">
            <a:extLst>
              <a:ext uri="{FF2B5EF4-FFF2-40B4-BE49-F238E27FC236}">
                <a16:creationId xmlns:a16="http://schemas.microsoft.com/office/drawing/2014/main" id="{8C5C7909-FFB6-251F-E8A7-6C3BA6588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76ED6-6AE7-2070-15E5-EE6640B89559}"/>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1092296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9822FC-CF26-9D60-31FE-65A4C005822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2B8F02-E8D5-9248-FAB2-0EAE18CE9D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EE0E60-9A0C-C81B-98D3-2DD4582AE805}"/>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5" name="Footer Placeholder 4">
            <a:extLst>
              <a:ext uri="{FF2B5EF4-FFF2-40B4-BE49-F238E27FC236}">
                <a16:creationId xmlns:a16="http://schemas.microsoft.com/office/drawing/2014/main" id="{8027FD68-4FD4-B468-4650-F1FF5E87E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B4B15-93E0-A975-9585-D370D522C8A4}"/>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2788230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65DD3-9E30-06A5-D03D-1F2C4DB3113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FF0E45-7E51-E5E4-FFB3-73FFAA867BF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304468-BFF3-2CE6-8B1D-832128C17EF4}"/>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5" name="Footer Placeholder 4">
            <a:extLst>
              <a:ext uri="{FF2B5EF4-FFF2-40B4-BE49-F238E27FC236}">
                <a16:creationId xmlns:a16="http://schemas.microsoft.com/office/drawing/2014/main" id="{90818F19-F89F-5A58-3039-81DB2E4F2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A21FD-EB97-33B1-D432-E0B410399FF7}"/>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1191136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8376-4919-4D83-2A37-AFB9F54F03F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D62F879-042C-7C1F-C9DA-5CC9DDC176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87FF9C7-7401-6E58-81DF-2A32F5D77324}"/>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5" name="Footer Placeholder 4">
            <a:extLst>
              <a:ext uri="{FF2B5EF4-FFF2-40B4-BE49-F238E27FC236}">
                <a16:creationId xmlns:a16="http://schemas.microsoft.com/office/drawing/2014/main" id="{5B51D0E3-90A8-1238-40A4-A10F60ACA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14CA6A-64B3-0A6D-2BBF-80C859093AB4}"/>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2376009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0BA4-76D3-EFE6-23FA-EFB2A05BF34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E5F348-FB79-288F-F66B-85C2A9B74B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D450972-0C1F-C300-6238-46E9639C4B4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745C5A9-DD01-4EFE-4A22-BFE62F16C7DB}"/>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6" name="Footer Placeholder 5">
            <a:extLst>
              <a:ext uri="{FF2B5EF4-FFF2-40B4-BE49-F238E27FC236}">
                <a16:creationId xmlns:a16="http://schemas.microsoft.com/office/drawing/2014/main" id="{96B68BBA-753C-E84F-430E-A9A82DC77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05446-91A2-C6D6-B715-0266009C041F}"/>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36104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83BE-614C-4C89-E0D7-179DA515E4F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F898DF7-E12B-92BF-8CFC-9F633ACDC4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1F9A53-69F3-E8AC-D047-C4087DF926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78597C7-7247-FF1E-F12A-CFEF295914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42EA08-6687-98FC-D95F-C5E41CC9A38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5C27BB0-4193-2C93-6350-51E0366EF709}"/>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8" name="Footer Placeholder 7">
            <a:extLst>
              <a:ext uri="{FF2B5EF4-FFF2-40B4-BE49-F238E27FC236}">
                <a16:creationId xmlns:a16="http://schemas.microsoft.com/office/drawing/2014/main" id="{0F670B1E-97D1-05F0-83A7-0127BB19A8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FBE4A4-83C0-7B57-7330-8AF191DF3F94}"/>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2592357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01CB-A492-4FB7-A16D-0508DAB2F3C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E5105D-92D8-BBD9-DDD7-A1FA78E708C9}"/>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4" name="Footer Placeholder 3">
            <a:extLst>
              <a:ext uri="{FF2B5EF4-FFF2-40B4-BE49-F238E27FC236}">
                <a16:creationId xmlns:a16="http://schemas.microsoft.com/office/drawing/2014/main" id="{155BF815-DB65-85BF-505B-7336ECC5A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2ABB1B-0B8D-1EEB-A340-F04BB042682C}"/>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50851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20213-4E98-9020-2FE2-A5D5B1C25556}"/>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3" name="Footer Placeholder 2">
            <a:extLst>
              <a:ext uri="{FF2B5EF4-FFF2-40B4-BE49-F238E27FC236}">
                <a16:creationId xmlns:a16="http://schemas.microsoft.com/office/drawing/2014/main" id="{3BFE945B-3D3D-11A6-447B-4E24626AC7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F6AE54-7F90-54B9-9CA3-FAC44C44D58A}"/>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465439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2FC8B-6F4D-52CD-8B91-78531F9DF4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71E3D57-22AD-E6E6-6734-1538CC1860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D307D41-4C5B-2F03-B3BE-0F834272F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BA4503-161C-29F3-5A62-71A74F6F6AFF}"/>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6" name="Footer Placeholder 5">
            <a:extLst>
              <a:ext uri="{FF2B5EF4-FFF2-40B4-BE49-F238E27FC236}">
                <a16:creationId xmlns:a16="http://schemas.microsoft.com/office/drawing/2014/main" id="{48AEBD90-2836-0E92-9EFE-88BA38F63B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1A059-60F3-2E4B-6CEB-DDDC93680A03}"/>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3862100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8F4-D434-E843-9107-1720ECD8C0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7149128-3E00-5A40-0544-EB98DED90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26F1C4-D782-1E4A-96C5-E1C062C968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E6A341B-E4CA-7DF6-E239-650DDFF861E5}"/>
              </a:ext>
            </a:extLst>
          </p:cNvPr>
          <p:cNvSpPr>
            <a:spLocks noGrp="1"/>
          </p:cNvSpPr>
          <p:nvPr>
            <p:ph type="dt" sz="half" idx="10"/>
          </p:nvPr>
        </p:nvSpPr>
        <p:spPr/>
        <p:txBody>
          <a:bodyPr/>
          <a:lstStyle/>
          <a:p>
            <a:fld id="{230C1D41-1535-CB41-B96E-354B64C317B3}" type="datetimeFigureOut">
              <a:rPr lang="en-US" smtClean="0"/>
              <a:t>11/11/22</a:t>
            </a:fld>
            <a:endParaRPr lang="en-US"/>
          </a:p>
        </p:txBody>
      </p:sp>
      <p:sp>
        <p:nvSpPr>
          <p:cNvPr id="6" name="Footer Placeholder 5">
            <a:extLst>
              <a:ext uri="{FF2B5EF4-FFF2-40B4-BE49-F238E27FC236}">
                <a16:creationId xmlns:a16="http://schemas.microsoft.com/office/drawing/2014/main" id="{7988F584-34A1-BAA1-4615-08CF07761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98E43-4E06-5C8B-8F19-12F896A7CAD5}"/>
              </a:ext>
            </a:extLst>
          </p:cNvPr>
          <p:cNvSpPr>
            <a:spLocks noGrp="1"/>
          </p:cNvSpPr>
          <p:nvPr>
            <p:ph type="sldNum" sz="quarter" idx="12"/>
          </p:nvPr>
        </p:nvSpPr>
        <p:spPr/>
        <p:txBody>
          <a:bodyPr/>
          <a:lstStyle/>
          <a:p>
            <a:fld id="{0D2467A0-F911-C946-9807-70352F0690FE}" type="slidenum">
              <a:rPr lang="en-US" smtClean="0"/>
              <a:t>‹#›</a:t>
            </a:fld>
            <a:endParaRPr lang="en-US"/>
          </a:p>
        </p:txBody>
      </p:sp>
    </p:spTree>
    <p:extLst>
      <p:ext uri="{BB962C8B-B14F-4D97-AF65-F5344CB8AC3E}">
        <p14:creationId xmlns:p14="http://schemas.microsoft.com/office/powerpoint/2010/main" val="53680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643E8-42D5-A846-D4FF-AABF85938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3879D5-6367-3322-D9D6-9A40D296D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B89FBE-BB84-28A7-6EDF-7A2881DFE4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C1D41-1535-CB41-B96E-354B64C317B3}" type="datetimeFigureOut">
              <a:rPr lang="en-US" smtClean="0"/>
              <a:t>11/11/22</a:t>
            </a:fld>
            <a:endParaRPr lang="en-US"/>
          </a:p>
        </p:txBody>
      </p:sp>
      <p:sp>
        <p:nvSpPr>
          <p:cNvPr id="5" name="Footer Placeholder 4">
            <a:extLst>
              <a:ext uri="{FF2B5EF4-FFF2-40B4-BE49-F238E27FC236}">
                <a16:creationId xmlns:a16="http://schemas.microsoft.com/office/drawing/2014/main" id="{A2387BBF-319D-0260-A1A2-35CD7676F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E3FA5C-2AD5-6F0B-E0C7-BB0EA6B91A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467A0-F911-C946-9807-70352F0690FE}" type="slidenum">
              <a:rPr lang="en-US" smtClean="0"/>
              <a:t>‹#›</a:t>
            </a:fld>
            <a:endParaRPr lang="en-US"/>
          </a:p>
        </p:txBody>
      </p:sp>
    </p:spTree>
    <p:extLst>
      <p:ext uri="{BB962C8B-B14F-4D97-AF65-F5344CB8AC3E}">
        <p14:creationId xmlns:p14="http://schemas.microsoft.com/office/powerpoint/2010/main" val="1486295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9.png"/><Relationship Id="rId2" Type="http://schemas.openxmlformats.org/officeDocument/2006/relationships/diagramData" Target="../diagrams/data1.xml"/><Relationship Id="rId16" Type="http://schemas.openxmlformats.org/officeDocument/2006/relationships/image" Target="../media/image19.svg"/><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14.png"/><Relationship Id="rId5" Type="http://schemas.openxmlformats.org/officeDocument/2006/relationships/diagramColors" Target="../diagrams/colors1.xml"/><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diagramQuickStyle" Target="../diagrams/quickStyle1.xml"/><Relationship Id="rId9" Type="http://schemas.openxmlformats.org/officeDocument/2006/relationships/image" Target="../media/image12.png"/><Relationship Id="rId1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75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4744-7DCE-82C5-214D-1F471936304B}"/>
              </a:ext>
            </a:extLst>
          </p:cNvPr>
          <p:cNvSpPr>
            <a:spLocks noGrp="1"/>
          </p:cNvSpPr>
          <p:nvPr>
            <p:ph type="ctrTitle"/>
          </p:nvPr>
        </p:nvSpPr>
        <p:spPr/>
        <p:txBody>
          <a:bodyPr/>
          <a:lstStyle/>
          <a:p>
            <a:r>
              <a:rPr lang="en-US" dirty="0">
                <a:solidFill>
                  <a:schemeClr val="bg1"/>
                </a:solidFill>
              </a:rPr>
              <a:t>Instructional Design Assessment</a:t>
            </a:r>
          </a:p>
        </p:txBody>
      </p:sp>
      <p:sp>
        <p:nvSpPr>
          <p:cNvPr id="3" name="Subtitle 2">
            <a:extLst>
              <a:ext uri="{FF2B5EF4-FFF2-40B4-BE49-F238E27FC236}">
                <a16:creationId xmlns:a16="http://schemas.microsoft.com/office/drawing/2014/main" id="{5CD63E36-12CA-2488-BB59-842B06EE0074}"/>
              </a:ext>
            </a:extLst>
          </p:cNvPr>
          <p:cNvSpPr>
            <a:spLocks noGrp="1"/>
          </p:cNvSpPr>
          <p:nvPr>
            <p:ph type="subTitle" idx="1"/>
          </p:nvPr>
        </p:nvSpPr>
        <p:spPr/>
        <p:txBody>
          <a:bodyPr/>
          <a:lstStyle/>
          <a:p>
            <a:r>
              <a:rPr lang="en-US" dirty="0">
                <a:solidFill>
                  <a:schemeClr val="bg1"/>
                </a:solidFill>
              </a:rPr>
              <a:t>- </a:t>
            </a:r>
            <a:r>
              <a:rPr lang="en-US" dirty="0" err="1">
                <a:solidFill>
                  <a:schemeClr val="bg1"/>
                </a:solidFill>
              </a:rPr>
              <a:t>Itisha</a:t>
            </a:r>
            <a:r>
              <a:rPr lang="en-US" dirty="0">
                <a:solidFill>
                  <a:schemeClr val="bg1"/>
                </a:solidFill>
              </a:rPr>
              <a:t> Sharma</a:t>
            </a:r>
          </a:p>
        </p:txBody>
      </p:sp>
    </p:spTree>
    <p:extLst>
      <p:ext uri="{BB962C8B-B14F-4D97-AF65-F5344CB8AC3E}">
        <p14:creationId xmlns:p14="http://schemas.microsoft.com/office/powerpoint/2010/main" val="1779432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8A5BCE9B-C2F3-C216-934D-FB7A63FBB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33" y="299998"/>
            <a:ext cx="11271658" cy="6558002"/>
          </a:xfrm>
          <a:prstGeom prst="rect">
            <a:avLst/>
          </a:prstGeom>
        </p:spPr>
      </p:pic>
      <p:sp>
        <p:nvSpPr>
          <p:cNvPr id="4" name="TextBox 3">
            <a:extLst>
              <a:ext uri="{FF2B5EF4-FFF2-40B4-BE49-F238E27FC236}">
                <a16:creationId xmlns:a16="http://schemas.microsoft.com/office/drawing/2014/main" id="{E0C81BC7-9636-99BE-0379-985AA3BBE073}"/>
              </a:ext>
            </a:extLst>
          </p:cNvPr>
          <p:cNvSpPr txBox="1"/>
          <p:nvPr/>
        </p:nvSpPr>
        <p:spPr>
          <a:xfrm>
            <a:off x="12050973" y="428178"/>
            <a:ext cx="3200400" cy="5262979"/>
          </a:xfrm>
          <a:prstGeom prst="rect">
            <a:avLst/>
          </a:prstGeom>
          <a:solidFill>
            <a:schemeClr val="tx1">
              <a:lumMod val="65000"/>
              <a:lumOff val="35000"/>
            </a:schemeClr>
          </a:solidFill>
        </p:spPr>
        <p:txBody>
          <a:bodyPr wrap="square" rtlCol="0">
            <a:spAutoFit/>
          </a:bodyPr>
          <a:lstStyle/>
          <a:p>
            <a:r>
              <a:rPr lang="en-US" sz="2400" dirty="0">
                <a:solidFill>
                  <a:schemeClr val="bg1"/>
                </a:solidFill>
              </a:rPr>
              <a:t>Visualization notes:</a:t>
            </a:r>
          </a:p>
          <a:p>
            <a:pPr marL="342900" indent="-342900">
              <a:buAutoNum type="arabicPeriod"/>
            </a:pPr>
            <a:r>
              <a:rPr lang="en-US" sz="2400" dirty="0">
                <a:solidFill>
                  <a:schemeClr val="bg1"/>
                </a:solidFill>
              </a:rPr>
              <a:t>This is a splash page to make the learners understand the accessibility</a:t>
            </a:r>
          </a:p>
          <a:p>
            <a:pPr marL="342900" indent="-342900">
              <a:buAutoNum type="arabicPeriod"/>
            </a:pPr>
            <a:r>
              <a:rPr lang="en-US" sz="2400" dirty="0">
                <a:solidFill>
                  <a:schemeClr val="bg1"/>
                </a:solidFill>
              </a:rPr>
              <a:t>When user clicks on next, this slide transitions to the next slide</a:t>
            </a: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p:txBody>
      </p:sp>
    </p:spTree>
    <p:extLst>
      <p:ext uri="{BB962C8B-B14F-4D97-AF65-F5344CB8AC3E}">
        <p14:creationId xmlns:p14="http://schemas.microsoft.com/office/powerpoint/2010/main" val="1313064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22_Retail_034">
            <a:extLst>
              <a:ext uri="{FF2B5EF4-FFF2-40B4-BE49-F238E27FC236}">
                <a16:creationId xmlns:a16="http://schemas.microsoft.com/office/drawing/2014/main" id="{F0148E42-F5CA-BA8D-7248-86B62D1AE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59" r="25866"/>
          <a:stretch/>
        </p:blipFill>
        <p:spPr bwMode="auto">
          <a:xfrm>
            <a:off x="1467134" y="732466"/>
            <a:ext cx="3377821" cy="44090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F3A95C-2373-69E7-8204-E6FEA23DBC68}"/>
              </a:ext>
            </a:extLst>
          </p:cNvPr>
          <p:cNvSpPr txBox="1"/>
          <p:nvPr/>
        </p:nvSpPr>
        <p:spPr>
          <a:xfrm>
            <a:off x="1467134" y="5540992"/>
            <a:ext cx="3384645" cy="369332"/>
          </a:xfrm>
          <a:prstGeom prst="rect">
            <a:avLst/>
          </a:prstGeom>
          <a:solidFill>
            <a:schemeClr val="accent1">
              <a:lumMod val="50000"/>
            </a:schemeClr>
          </a:solidFill>
        </p:spPr>
        <p:txBody>
          <a:bodyPr wrap="square" rtlCol="0">
            <a:spAutoFit/>
          </a:bodyPr>
          <a:lstStyle/>
          <a:p>
            <a:pPr algn="ctr"/>
            <a:r>
              <a:rPr lang="en-US" b="1" dirty="0">
                <a:solidFill>
                  <a:schemeClr val="bg1"/>
                </a:solidFill>
              </a:rPr>
              <a:t>Linda, Manager</a:t>
            </a:r>
          </a:p>
        </p:txBody>
      </p:sp>
      <p:pic>
        <p:nvPicPr>
          <p:cNvPr id="1028" name="Picture 4" descr="MSC21_Getty_Portrait_1143735756">
            <a:extLst>
              <a:ext uri="{FF2B5EF4-FFF2-40B4-BE49-F238E27FC236}">
                <a16:creationId xmlns:a16="http://schemas.microsoft.com/office/drawing/2014/main" id="{D3DA2067-2EAE-B235-3915-93BCA0E593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07" t="-988" r="12684"/>
          <a:stretch/>
        </p:blipFill>
        <p:spPr bwMode="auto">
          <a:xfrm>
            <a:off x="7001301" y="732466"/>
            <a:ext cx="3733497" cy="44090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8324BA-6522-DCF4-229D-C174BB1B0520}"/>
              </a:ext>
            </a:extLst>
          </p:cNvPr>
          <p:cNvSpPr txBox="1"/>
          <p:nvPr/>
        </p:nvSpPr>
        <p:spPr>
          <a:xfrm>
            <a:off x="7001301" y="5481852"/>
            <a:ext cx="3787254" cy="369332"/>
          </a:xfrm>
          <a:prstGeom prst="rect">
            <a:avLst/>
          </a:prstGeom>
          <a:solidFill>
            <a:schemeClr val="accent1">
              <a:lumMod val="50000"/>
            </a:schemeClr>
          </a:solidFill>
        </p:spPr>
        <p:txBody>
          <a:bodyPr wrap="square" rtlCol="0">
            <a:spAutoFit/>
          </a:bodyPr>
          <a:lstStyle/>
          <a:p>
            <a:pPr algn="ctr"/>
            <a:r>
              <a:rPr lang="en-US" b="1" dirty="0">
                <a:solidFill>
                  <a:schemeClr val="bg1"/>
                </a:solidFill>
              </a:rPr>
              <a:t>Nancy, New hire</a:t>
            </a:r>
          </a:p>
        </p:txBody>
      </p:sp>
      <p:sp>
        <p:nvSpPr>
          <p:cNvPr id="6" name="TextBox 5">
            <a:extLst>
              <a:ext uri="{FF2B5EF4-FFF2-40B4-BE49-F238E27FC236}">
                <a16:creationId xmlns:a16="http://schemas.microsoft.com/office/drawing/2014/main" id="{8FBF9D1B-3E5A-5E12-C94E-8699F85385AB}"/>
              </a:ext>
            </a:extLst>
          </p:cNvPr>
          <p:cNvSpPr txBox="1"/>
          <p:nvPr/>
        </p:nvSpPr>
        <p:spPr>
          <a:xfrm>
            <a:off x="12050973" y="428178"/>
            <a:ext cx="3200400" cy="5632311"/>
          </a:xfrm>
          <a:prstGeom prst="rect">
            <a:avLst/>
          </a:prstGeom>
          <a:solidFill>
            <a:schemeClr val="tx1">
              <a:lumMod val="65000"/>
              <a:lumOff val="35000"/>
            </a:schemeClr>
          </a:solidFill>
        </p:spPr>
        <p:txBody>
          <a:bodyPr wrap="square" rtlCol="0">
            <a:spAutoFit/>
          </a:bodyPr>
          <a:lstStyle/>
          <a:p>
            <a:r>
              <a:rPr lang="en-US" sz="2400" dirty="0">
                <a:solidFill>
                  <a:schemeClr val="bg1"/>
                </a:solidFill>
              </a:rPr>
              <a:t>Visualization notes:</a:t>
            </a:r>
          </a:p>
          <a:p>
            <a:pPr marL="342900" indent="-342900">
              <a:buAutoNum type="arabicPeriod"/>
            </a:pPr>
            <a:r>
              <a:rPr lang="en-US" sz="2400" dirty="0">
                <a:solidFill>
                  <a:schemeClr val="bg1"/>
                </a:solidFill>
              </a:rPr>
              <a:t>The characters and text show up in sync with the VO </a:t>
            </a:r>
          </a:p>
          <a:p>
            <a:pPr marL="342900" indent="-342900">
              <a:buAutoNum type="arabicPeriod"/>
            </a:pPr>
            <a:r>
              <a:rPr lang="en-US" sz="2400" dirty="0">
                <a:solidFill>
                  <a:schemeClr val="bg1"/>
                </a:solidFill>
              </a:rPr>
              <a:t>VO – Meet Linda, our Manager and Nancy a new hire</a:t>
            </a:r>
          </a:p>
          <a:p>
            <a:pPr marL="342900" indent="-342900">
              <a:buAutoNum type="arabicPeriod"/>
            </a:pPr>
            <a:r>
              <a:rPr lang="en-US" sz="2400" dirty="0">
                <a:solidFill>
                  <a:schemeClr val="bg1"/>
                </a:solidFill>
              </a:rPr>
              <a:t>This slide transitions to the next slide when user clicks Next</a:t>
            </a: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p:txBody>
      </p:sp>
    </p:spTree>
    <p:extLst>
      <p:ext uri="{BB962C8B-B14F-4D97-AF65-F5344CB8AC3E}">
        <p14:creationId xmlns:p14="http://schemas.microsoft.com/office/powerpoint/2010/main" val="3240971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wo blue 3d blank concept boxes with shadows isolated on white background. Rendered illustration.">
            <a:extLst>
              <a:ext uri="{FF2B5EF4-FFF2-40B4-BE49-F238E27FC236}">
                <a16:creationId xmlns:a16="http://schemas.microsoft.com/office/drawing/2014/main" id="{EEA5EFF5-6D1E-3E25-7F03-59FEF8B654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88" t="7621" r="52188" b="17514"/>
          <a:stretch/>
        </p:blipFill>
        <p:spPr bwMode="auto">
          <a:xfrm rot="20621215">
            <a:off x="4068286" y="1561436"/>
            <a:ext cx="2709693" cy="36090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MSC21_Getty_Portrait_1143735756">
            <a:extLst>
              <a:ext uri="{FF2B5EF4-FFF2-40B4-BE49-F238E27FC236}">
                <a16:creationId xmlns:a16="http://schemas.microsoft.com/office/drawing/2014/main" id="{B7D3A666-577B-40D3-D4A0-DBDCF3EB4A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07" t="-988" r="12684"/>
          <a:stretch/>
        </p:blipFill>
        <p:spPr bwMode="auto">
          <a:xfrm>
            <a:off x="7001301" y="732466"/>
            <a:ext cx="3733497" cy="4409044"/>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Question Mark with solid fill">
            <a:extLst>
              <a:ext uri="{FF2B5EF4-FFF2-40B4-BE49-F238E27FC236}">
                <a16:creationId xmlns:a16="http://schemas.microsoft.com/office/drawing/2014/main" id="{3377215D-90CA-CF1E-7444-30B711AC32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4846" y="974021"/>
            <a:ext cx="2631707" cy="2631707"/>
          </a:xfrm>
          <a:prstGeom prst="rect">
            <a:avLst/>
          </a:prstGeom>
        </p:spPr>
      </p:pic>
      <p:sp>
        <p:nvSpPr>
          <p:cNvPr id="5" name="TextBox 4">
            <a:extLst>
              <a:ext uri="{FF2B5EF4-FFF2-40B4-BE49-F238E27FC236}">
                <a16:creationId xmlns:a16="http://schemas.microsoft.com/office/drawing/2014/main" id="{75DFAA2E-C624-8D6C-0EF0-5668D10FA433}"/>
              </a:ext>
            </a:extLst>
          </p:cNvPr>
          <p:cNvSpPr txBox="1"/>
          <p:nvPr/>
        </p:nvSpPr>
        <p:spPr>
          <a:xfrm>
            <a:off x="12050973" y="428178"/>
            <a:ext cx="3200400" cy="8217634"/>
          </a:xfrm>
          <a:prstGeom prst="rect">
            <a:avLst/>
          </a:prstGeom>
          <a:solidFill>
            <a:schemeClr val="tx1">
              <a:lumMod val="65000"/>
              <a:lumOff val="35000"/>
            </a:schemeClr>
          </a:solidFill>
        </p:spPr>
        <p:txBody>
          <a:bodyPr wrap="square" rtlCol="0">
            <a:spAutoFit/>
          </a:bodyPr>
          <a:lstStyle/>
          <a:p>
            <a:r>
              <a:rPr lang="en-US" sz="2400" dirty="0">
                <a:solidFill>
                  <a:schemeClr val="bg1"/>
                </a:solidFill>
              </a:rPr>
              <a:t>Visualization notes:</a:t>
            </a:r>
          </a:p>
          <a:p>
            <a:pPr marL="342900" indent="-342900">
              <a:buAutoNum type="arabicPeriod"/>
            </a:pPr>
            <a:r>
              <a:rPr lang="en-US" sz="2400" dirty="0">
                <a:solidFill>
                  <a:schemeClr val="bg1"/>
                </a:solidFill>
              </a:rPr>
              <a:t>The characters and text show up in sync with the VO </a:t>
            </a:r>
          </a:p>
          <a:p>
            <a:pPr marL="342900" indent="-342900">
              <a:buAutoNum type="arabicPeriod"/>
            </a:pPr>
            <a:r>
              <a:rPr lang="en-US" sz="2400" dirty="0">
                <a:solidFill>
                  <a:schemeClr val="bg1"/>
                </a:solidFill>
              </a:rPr>
              <a:t>VO – Nancy is confused about what the blue box values means and decided to discuss the concern with her manager Linda.</a:t>
            </a:r>
          </a:p>
          <a:p>
            <a:pPr marL="342900" indent="-342900">
              <a:buAutoNum type="arabicPeriod"/>
            </a:pPr>
            <a:r>
              <a:rPr lang="en-US" sz="2400" dirty="0">
                <a:solidFill>
                  <a:schemeClr val="bg1"/>
                </a:solidFill>
              </a:rPr>
              <a:t>Image visibility as per the VO– At the start put Nancy’s picture , then the blue box and the question mark and towards the end put Linda’s image.</a:t>
            </a:r>
          </a:p>
          <a:p>
            <a:pPr marL="342900" indent="-342900">
              <a:buAutoNum type="arabicPeriod"/>
            </a:pPr>
            <a:r>
              <a:rPr lang="en-US" sz="2400" dirty="0">
                <a:solidFill>
                  <a:schemeClr val="bg1"/>
                </a:solidFill>
              </a:rPr>
              <a:t>This slide transitions to the next slide when user clicks Next</a:t>
            </a:r>
          </a:p>
        </p:txBody>
      </p:sp>
      <p:pic>
        <p:nvPicPr>
          <p:cNvPr id="7" name="Picture 2" descr="CLO22_Retail_034">
            <a:extLst>
              <a:ext uri="{FF2B5EF4-FFF2-40B4-BE49-F238E27FC236}">
                <a16:creationId xmlns:a16="http://schemas.microsoft.com/office/drawing/2014/main" id="{465E6A5C-9247-DFF1-CB0E-7B0C3DD1D6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59" r="25866"/>
          <a:stretch/>
        </p:blipFill>
        <p:spPr bwMode="auto">
          <a:xfrm>
            <a:off x="370356" y="974021"/>
            <a:ext cx="3377821" cy="440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0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E0DAAC-5124-CEBE-9C44-8011C94E8248}"/>
              </a:ext>
            </a:extLst>
          </p:cNvPr>
          <p:cNvSpPr txBox="1"/>
          <p:nvPr/>
        </p:nvSpPr>
        <p:spPr>
          <a:xfrm>
            <a:off x="12050973" y="428178"/>
            <a:ext cx="3200400" cy="7848302"/>
          </a:xfrm>
          <a:prstGeom prst="rect">
            <a:avLst/>
          </a:prstGeom>
          <a:solidFill>
            <a:schemeClr val="tx1">
              <a:lumMod val="65000"/>
              <a:lumOff val="35000"/>
            </a:schemeClr>
          </a:solidFill>
        </p:spPr>
        <p:txBody>
          <a:bodyPr wrap="square" rtlCol="0">
            <a:spAutoFit/>
          </a:bodyPr>
          <a:lstStyle/>
          <a:p>
            <a:r>
              <a:rPr lang="en-US" sz="2400" dirty="0">
                <a:solidFill>
                  <a:schemeClr val="bg1"/>
                </a:solidFill>
              </a:rPr>
              <a:t>Visualization notes:</a:t>
            </a:r>
          </a:p>
          <a:p>
            <a:pPr marL="342900" indent="-342900">
              <a:buAutoNum type="arabicPeriod"/>
            </a:pPr>
            <a:r>
              <a:rPr lang="en-US" sz="2400" dirty="0">
                <a:solidFill>
                  <a:schemeClr val="bg1"/>
                </a:solidFill>
              </a:rPr>
              <a:t>The characters, callouts and text show up in sync with the VO </a:t>
            </a:r>
          </a:p>
          <a:p>
            <a:pPr marL="342900" indent="-342900">
              <a:buAutoNum type="arabicPeriod"/>
            </a:pPr>
            <a:r>
              <a:rPr lang="en-US" sz="2400" dirty="0">
                <a:solidFill>
                  <a:schemeClr val="bg1"/>
                </a:solidFill>
              </a:rPr>
              <a:t>VO – 1. Linda could you explain me what blue box values are?</a:t>
            </a:r>
          </a:p>
          <a:p>
            <a:r>
              <a:rPr lang="en-US" sz="2400" dirty="0">
                <a:solidFill>
                  <a:schemeClr val="bg1"/>
                </a:solidFill>
              </a:rPr>
              <a:t>	2. Of course 	Linda. Let me 	help you with it. </a:t>
            </a:r>
          </a:p>
          <a:p>
            <a:pPr marL="342900" indent="-342900">
              <a:buAutoNum type="arabicPeriod"/>
            </a:pPr>
            <a:r>
              <a:rPr lang="en-US" sz="2400" dirty="0">
                <a:solidFill>
                  <a:schemeClr val="bg1"/>
                </a:solidFill>
              </a:rPr>
              <a:t>Image visibility as per the VO– At the start put Nancy’s picture along with the callout and then Linda’s image with the callout.</a:t>
            </a:r>
          </a:p>
          <a:p>
            <a:pPr marL="342900" indent="-342900">
              <a:buAutoNum type="arabicPeriod"/>
            </a:pPr>
            <a:r>
              <a:rPr lang="en-US" sz="2400" dirty="0">
                <a:solidFill>
                  <a:schemeClr val="bg1"/>
                </a:solidFill>
              </a:rPr>
              <a:t>This slide transitions to the next slide when user clicks Next</a:t>
            </a:r>
          </a:p>
        </p:txBody>
      </p:sp>
      <p:pic>
        <p:nvPicPr>
          <p:cNvPr id="3" name="Picture 4" descr="MSC21_Getty_Portrait_1143735756">
            <a:extLst>
              <a:ext uri="{FF2B5EF4-FFF2-40B4-BE49-F238E27FC236}">
                <a16:creationId xmlns:a16="http://schemas.microsoft.com/office/drawing/2014/main" id="{F1C1323C-5858-3A71-A686-B01BF3246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07" t="-988" r="12684"/>
          <a:stretch/>
        </p:blipFill>
        <p:spPr bwMode="auto">
          <a:xfrm>
            <a:off x="102358" y="2139472"/>
            <a:ext cx="2368721" cy="2797322"/>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39A61219-31CF-5757-D80D-A86F8E3B25B5}"/>
              </a:ext>
            </a:extLst>
          </p:cNvPr>
          <p:cNvSpPr/>
          <p:nvPr/>
        </p:nvSpPr>
        <p:spPr>
          <a:xfrm>
            <a:off x="2699262" y="1262482"/>
            <a:ext cx="3200400" cy="1569428"/>
          </a:xfrm>
          <a:prstGeom prst="wedgeRoundRectCallout">
            <a:avLst>
              <a:gd name="adj1" fmla="val -50160"/>
              <a:gd name="adj2" fmla="val 69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Linda could you explain me what blue box values are?</a:t>
            </a:r>
          </a:p>
        </p:txBody>
      </p:sp>
      <p:pic>
        <p:nvPicPr>
          <p:cNvPr id="5" name="Picture 2" descr="CLO22_Retail_034">
            <a:extLst>
              <a:ext uri="{FF2B5EF4-FFF2-40B4-BE49-F238E27FC236}">
                <a16:creationId xmlns:a16="http://schemas.microsoft.com/office/drawing/2014/main" id="{C23E0892-D520-71D0-91E8-B9F2A48753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59" r="25866"/>
          <a:stretch/>
        </p:blipFill>
        <p:spPr bwMode="auto">
          <a:xfrm>
            <a:off x="9089409" y="2139472"/>
            <a:ext cx="2165037" cy="2826006"/>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02DA781E-04BE-A9E2-49D0-09BC9BB7C729}"/>
              </a:ext>
            </a:extLst>
          </p:cNvPr>
          <p:cNvSpPr/>
          <p:nvPr/>
        </p:nvSpPr>
        <p:spPr>
          <a:xfrm>
            <a:off x="5490746" y="3059437"/>
            <a:ext cx="3200400" cy="1569428"/>
          </a:xfrm>
          <a:prstGeom prst="wedgeRoundRectCallout">
            <a:avLst>
              <a:gd name="adj1" fmla="val 63913"/>
              <a:gd name="adj2" fmla="val -49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Of course Linda. Let me help you with it. </a:t>
            </a:r>
          </a:p>
        </p:txBody>
      </p:sp>
    </p:spTree>
    <p:extLst>
      <p:ext uri="{BB962C8B-B14F-4D97-AF65-F5344CB8AC3E}">
        <p14:creationId xmlns:p14="http://schemas.microsoft.com/office/powerpoint/2010/main" val="1428177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223E5E-ACD7-D3FC-5D2E-9D785B7DE445}"/>
              </a:ext>
            </a:extLst>
          </p:cNvPr>
          <p:cNvSpPr txBox="1"/>
          <p:nvPr/>
        </p:nvSpPr>
        <p:spPr>
          <a:xfrm>
            <a:off x="12050973" y="428178"/>
            <a:ext cx="3200400" cy="8956298"/>
          </a:xfrm>
          <a:prstGeom prst="rect">
            <a:avLst/>
          </a:prstGeom>
          <a:solidFill>
            <a:schemeClr val="tx1">
              <a:lumMod val="65000"/>
              <a:lumOff val="35000"/>
            </a:schemeClr>
          </a:solidFill>
        </p:spPr>
        <p:txBody>
          <a:bodyPr wrap="square" rtlCol="0">
            <a:spAutoFit/>
          </a:bodyPr>
          <a:lstStyle/>
          <a:p>
            <a:r>
              <a:rPr lang="en-US" sz="2400" dirty="0">
                <a:solidFill>
                  <a:schemeClr val="bg1"/>
                </a:solidFill>
              </a:rPr>
              <a:t>Visualization notes:</a:t>
            </a:r>
          </a:p>
          <a:p>
            <a:pPr marL="342900" indent="-342900">
              <a:buAutoNum type="arabicPeriod"/>
            </a:pPr>
            <a:r>
              <a:rPr lang="en-US" sz="2400" dirty="0">
                <a:solidFill>
                  <a:schemeClr val="bg1"/>
                </a:solidFill>
              </a:rPr>
              <a:t>The characters, callouts and text show up in sync with the VO </a:t>
            </a:r>
          </a:p>
          <a:p>
            <a:pPr marL="342900" indent="-342900">
              <a:buAutoNum type="arabicPeriod"/>
            </a:pPr>
            <a:r>
              <a:rPr lang="en-US" sz="2400" dirty="0">
                <a:solidFill>
                  <a:schemeClr val="bg1"/>
                </a:solidFill>
              </a:rPr>
              <a:t>VO – The blue box values form the core of out organization and help us in excelling in whatever we deliver to our customers. </a:t>
            </a:r>
          </a:p>
          <a:p>
            <a:pPr marL="342900" indent="-342900">
              <a:buAutoNum type="arabicPeriod"/>
            </a:pPr>
            <a:r>
              <a:rPr lang="en-US" sz="2400" dirty="0">
                <a:solidFill>
                  <a:schemeClr val="bg1"/>
                </a:solidFill>
              </a:rPr>
              <a:t>Image/ callout visibility: After the VO gets complete, the Linda’s image gets smaller and moves to the top left corner of the screen as shown in the next slide.</a:t>
            </a:r>
          </a:p>
          <a:p>
            <a:pPr marL="342900" indent="-342900">
              <a:buAutoNum type="arabicPeriod"/>
            </a:pPr>
            <a:r>
              <a:rPr lang="en-US" sz="2400" dirty="0">
                <a:solidFill>
                  <a:schemeClr val="bg1"/>
                </a:solidFill>
              </a:rPr>
              <a:t>This slide transitions to the next slide when user clicks Next</a:t>
            </a:r>
          </a:p>
        </p:txBody>
      </p:sp>
      <p:pic>
        <p:nvPicPr>
          <p:cNvPr id="18" name="Picture 17">
            <a:extLst>
              <a:ext uri="{FF2B5EF4-FFF2-40B4-BE49-F238E27FC236}">
                <a16:creationId xmlns:a16="http://schemas.microsoft.com/office/drawing/2014/main" id="{E689ABA5-D812-E1F6-6FF6-C9C9F27A60A3}"/>
              </a:ext>
            </a:extLst>
          </p:cNvPr>
          <p:cNvPicPr>
            <a:picLocks noChangeAspect="1"/>
          </p:cNvPicPr>
          <p:nvPr/>
        </p:nvPicPr>
        <p:blipFill rotWithShape="1">
          <a:blip r:embed="rId2"/>
          <a:srcRect l="28443" r="25798"/>
          <a:stretch/>
        </p:blipFill>
        <p:spPr>
          <a:xfrm>
            <a:off x="0" y="59972"/>
            <a:ext cx="4666129" cy="67980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25042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C2961B0-36B4-C32D-6337-EDCDD27C8183}"/>
              </a:ext>
            </a:extLst>
          </p:cNvPr>
          <p:cNvGraphicFramePr/>
          <p:nvPr/>
        </p:nvGraphicFramePr>
        <p:xfrm>
          <a:off x="1799231" y="1128974"/>
          <a:ext cx="8593538" cy="5729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Graphic 2" descr="Shield Tick with solid fill">
            <a:extLst>
              <a:ext uri="{FF2B5EF4-FFF2-40B4-BE49-F238E27FC236}">
                <a16:creationId xmlns:a16="http://schemas.microsoft.com/office/drawing/2014/main" id="{5553130F-2B0E-DE95-2BB8-1BC973F305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55656" y="6015162"/>
            <a:ext cx="914400" cy="914400"/>
          </a:xfrm>
          <a:prstGeom prst="rect">
            <a:avLst/>
          </a:prstGeom>
        </p:spPr>
      </p:pic>
      <p:pic>
        <p:nvPicPr>
          <p:cNvPr id="4" name="Graphic 3" descr="Group of people with solid fill">
            <a:extLst>
              <a:ext uri="{FF2B5EF4-FFF2-40B4-BE49-F238E27FC236}">
                <a16:creationId xmlns:a16="http://schemas.microsoft.com/office/drawing/2014/main" id="{C391E104-5FEE-584B-F73B-FDE073AB13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1225" y="1524664"/>
            <a:ext cx="1663810" cy="1663810"/>
          </a:xfrm>
          <a:prstGeom prst="rect">
            <a:avLst/>
          </a:prstGeom>
        </p:spPr>
      </p:pic>
      <p:pic>
        <p:nvPicPr>
          <p:cNvPr id="5" name="Graphic 4" descr="Neighborhood with solid fill">
            <a:extLst>
              <a:ext uri="{FF2B5EF4-FFF2-40B4-BE49-F238E27FC236}">
                <a16:creationId xmlns:a16="http://schemas.microsoft.com/office/drawing/2014/main" id="{96F9401E-74D7-C714-1528-4FB7AF73EC0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71424" y="3281901"/>
            <a:ext cx="914400" cy="914400"/>
          </a:xfrm>
          <a:prstGeom prst="rect">
            <a:avLst/>
          </a:prstGeom>
        </p:spPr>
      </p:pic>
      <p:pic>
        <p:nvPicPr>
          <p:cNvPr id="6" name="Graphic 5" descr="Brainstorm with solid fill">
            <a:extLst>
              <a:ext uri="{FF2B5EF4-FFF2-40B4-BE49-F238E27FC236}">
                <a16:creationId xmlns:a16="http://schemas.microsoft.com/office/drawing/2014/main" id="{C1EB2B59-B343-3C59-1BA7-7EBC6556C4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78369" y="4196301"/>
            <a:ext cx="914400" cy="914400"/>
          </a:xfrm>
          <a:prstGeom prst="rect">
            <a:avLst/>
          </a:prstGeom>
        </p:spPr>
      </p:pic>
      <p:pic>
        <p:nvPicPr>
          <p:cNvPr id="7" name="Graphic 6" descr="Cycle with people with solid fill">
            <a:extLst>
              <a:ext uri="{FF2B5EF4-FFF2-40B4-BE49-F238E27FC236}">
                <a16:creationId xmlns:a16="http://schemas.microsoft.com/office/drawing/2014/main" id="{D894033A-D1F1-663B-727F-591FDA7235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85314" y="4926938"/>
            <a:ext cx="914400" cy="914400"/>
          </a:xfrm>
          <a:prstGeom prst="rect">
            <a:avLst/>
          </a:prstGeom>
        </p:spPr>
      </p:pic>
      <p:pic>
        <p:nvPicPr>
          <p:cNvPr id="8" name="Picture 7">
            <a:extLst>
              <a:ext uri="{FF2B5EF4-FFF2-40B4-BE49-F238E27FC236}">
                <a16:creationId xmlns:a16="http://schemas.microsoft.com/office/drawing/2014/main" id="{0A9A05B1-FA99-4724-B8A9-7FC5364239B5}"/>
              </a:ext>
            </a:extLst>
          </p:cNvPr>
          <p:cNvPicPr>
            <a:picLocks noChangeAspect="1"/>
          </p:cNvPicPr>
          <p:nvPr/>
        </p:nvPicPr>
        <p:blipFill rotWithShape="1">
          <a:blip r:embed="rId17"/>
          <a:srcRect l="28443" r="25798"/>
          <a:stretch/>
        </p:blipFill>
        <p:spPr>
          <a:xfrm>
            <a:off x="295366" y="296679"/>
            <a:ext cx="2081955" cy="30331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Box 8">
            <a:extLst>
              <a:ext uri="{FF2B5EF4-FFF2-40B4-BE49-F238E27FC236}">
                <a16:creationId xmlns:a16="http://schemas.microsoft.com/office/drawing/2014/main" id="{99CE516F-071A-69D9-D700-E6C2F2886964}"/>
              </a:ext>
            </a:extLst>
          </p:cNvPr>
          <p:cNvSpPr txBox="1"/>
          <p:nvPr/>
        </p:nvSpPr>
        <p:spPr>
          <a:xfrm>
            <a:off x="12050973" y="428178"/>
            <a:ext cx="3200400" cy="15234940"/>
          </a:xfrm>
          <a:prstGeom prst="rect">
            <a:avLst/>
          </a:prstGeom>
          <a:solidFill>
            <a:schemeClr val="tx1">
              <a:lumMod val="65000"/>
              <a:lumOff val="35000"/>
            </a:schemeClr>
          </a:solidFill>
        </p:spPr>
        <p:txBody>
          <a:bodyPr wrap="square" rtlCol="0">
            <a:spAutoFit/>
          </a:bodyPr>
          <a:lstStyle/>
          <a:p>
            <a:r>
              <a:rPr lang="en-US" sz="2400" dirty="0">
                <a:solidFill>
                  <a:schemeClr val="bg1"/>
                </a:solidFill>
              </a:rPr>
              <a:t>Visualization notes:</a:t>
            </a:r>
          </a:p>
          <a:p>
            <a:pPr marL="342900" indent="-342900">
              <a:buAutoNum type="arabicPeriod"/>
            </a:pPr>
            <a:r>
              <a:rPr lang="en-US" sz="2400" dirty="0">
                <a:solidFill>
                  <a:schemeClr val="bg1"/>
                </a:solidFill>
              </a:rPr>
              <a:t>The characters, callouts and text show up in sync with the VO </a:t>
            </a:r>
          </a:p>
          <a:p>
            <a:pPr marL="342900" indent="-342900">
              <a:buAutoNum type="arabicPeriod"/>
            </a:pPr>
            <a:r>
              <a:rPr lang="en-US" sz="2400" dirty="0">
                <a:solidFill>
                  <a:schemeClr val="bg1"/>
                </a:solidFill>
              </a:rPr>
              <a:t>VO {Starting from bottom and moving towards the top} – </a:t>
            </a:r>
          </a:p>
          <a:p>
            <a:pPr marL="800100" lvl="1" indent="-342900">
              <a:buAutoNum type="arabicPeriod"/>
            </a:pPr>
            <a:r>
              <a:rPr lang="en-US" sz="2400" dirty="0">
                <a:solidFill>
                  <a:schemeClr val="bg1"/>
                </a:solidFill>
              </a:rPr>
              <a:t>We do what is right by being reliable and consistent</a:t>
            </a:r>
          </a:p>
          <a:p>
            <a:pPr marL="800100" lvl="1" indent="-342900">
              <a:buAutoNum type="arabicPeriod"/>
            </a:pPr>
            <a:r>
              <a:rPr lang="en-US" sz="2400" dirty="0">
                <a:solidFill>
                  <a:schemeClr val="bg1"/>
                </a:solidFill>
              </a:rPr>
              <a:t>We respect people and their views </a:t>
            </a:r>
          </a:p>
          <a:p>
            <a:pPr marL="800100" lvl="1" indent="-342900">
              <a:buAutoNum type="arabicPeriod"/>
            </a:pPr>
            <a:r>
              <a:rPr lang="en-US" sz="2400" dirty="0">
                <a:solidFill>
                  <a:schemeClr val="bg1"/>
                </a:solidFill>
              </a:rPr>
              <a:t>We care about communities because they help us in delivering the best possible product.</a:t>
            </a:r>
          </a:p>
          <a:p>
            <a:pPr marL="800100" lvl="1" indent="-342900">
              <a:buAutoNum type="arabicPeriod"/>
            </a:pPr>
            <a:r>
              <a:rPr lang="en-US" sz="2400" dirty="0">
                <a:solidFill>
                  <a:schemeClr val="bg1"/>
                </a:solidFill>
              </a:rPr>
              <a:t>And when we offer what the customers want, we win as a team. We excel as one Blue box.</a:t>
            </a:r>
          </a:p>
          <a:p>
            <a:pPr marL="342900" indent="-342900">
              <a:buAutoNum type="arabicPeriod"/>
            </a:pPr>
            <a:r>
              <a:rPr lang="en-US" sz="2400" dirty="0">
                <a:solidFill>
                  <a:schemeClr val="bg1"/>
                </a:solidFill>
              </a:rPr>
              <a:t>Image/ callout visibility:</a:t>
            </a:r>
          </a:p>
          <a:p>
            <a:pPr marL="800100" lvl="1" indent="-342900">
              <a:buAutoNum type="arabicPeriod"/>
            </a:pPr>
            <a:r>
              <a:rPr lang="en-US" sz="2400" dirty="0">
                <a:solidFill>
                  <a:schemeClr val="bg1"/>
                </a:solidFill>
              </a:rPr>
              <a:t>Each section of the pyramid including the icons to be displayed in sync with the VO {bottom to top}</a:t>
            </a:r>
          </a:p>
          <a:p>
            <a:pPr marL="800100" lvl="1" indent="-342900">
              <a:buAutoNum type="arabicPeriod"/>
            </a:pPr>
            <a:endParaRPr lang="en-US" sz="2400" dirty="0">
              <a:solidFill>
                <a:schemeClr val="bg1"/>
              </a:solidFill>
            </a:endParaRPr>
          </a:p>
          <a:p>
            <a:pPr marL="342900" indent="-342900">
              <a:buAutoNum type="arabicPeriod"/>
            </a:pPr>
            <a:r>
              <a:rPr lang="en-US" sz="2400" dirty="0">
                <a:solidFill>
                  <a:schemeClr val="bg1"/>
                </a:solidFill>
              </a:rPr>
              <a:t>This slide transitions to the next slide when user clicks Next</a:t>
            </a:r>
          </a:p>
        </p:txBody>
      </p:sp>
    </p:spTree>
    <p:extLst>
      <p:ext uri="{BB962C8B-B14F-4D97-AF65-F5344CB8AC3E}">
        <p14:creationId xmlns:p14="http://schemas.microsoft.com/office/powerpoint/2010/main" val="260138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56919A-EAF1-2F7E-BB88-95541F2B22E0}"/>
              </a:ext>
            </a:extLst>
          </p:cNvPr>
          <p:cNvSpPr txBox="1"/>
          <p:nvPr/>
        </p:nvSpPr>
        <p:spPr>
          <a:xfrm>
            <a:off x="12050973" y="428178"/>
            <a:ext cx="3200400" cy="7478970"/>
          </a:xfrm>
          <a:prstGeom prst="rect">
            <a:avLst/>
          </a:prstGeom>
          <a:solidFill>
            <a:schemeClr val="tx1">
              <a:lumMod val="65000"/>
              <a:lumOff val="35000"/>
            </a:schemeClr>
          </a:solidFill>
        </p:spPr>
        <p:txBody>
          <a:bodyPr wrap="square" rtlCol="0">
            <a:spAutoFit/>
          </a:bodyPr>
          <a:lstStyle/>
          <a:p>
            <a:r>
              <a:rPr lang="en-US" sz="2400" dirty="0">
                <a:solidFill>
                  <a:schemeClr val="bg1"/>
                </a:solidFill>
              </a:rPr>
              <a:t>Visualization notes:</a:t>
            </a:r>
          </a:p>
          <a:p>
            <a:pPr marL="342900" indent="-342900">
              <a:buAutoNum type="arabicPeriod"/>
            </a:pPr>
            <a:r>
              <a:rPr lang="en-US" sz="2400" dirty="0">
                <a:solidFill>
                  <a:schemeClr val="bg1"/>
                </a:solidFill>
              </a:rPr>
              <a:t>The characters, callouts and text show up in sync with the VO </a:t>
            </a:r>
          </a:p>
          <a:p>
            <a:pPr marL="342900" indent="-342900">
              <a:buAutoNum type="arabicPeriod"/>
            </a:pPr>
            <a:r>
              <a:rPr lang="en-US" sz="2400" dirty="0">
                <a:solidFill>
                  <a:schemeClr val="bg1"/>
                </a:solidFill>
              </a:rPr>
              <a:t>VO – 1. I hope this was helpful. 	</a:t>
            </a:r>
          </a:p>
          <a:p>
            <a:r>
              <a:rPr lang="en-US" sz="2400" dirty="0">
                <a:solidFill>
                  <a:schemeClr val="bg1"/>
                </a:solidFill>
              </a:rPr>
              <a:t>	2. Yes, of course Linda. I appreciate your efforts </a:t>
            </a:r>
          </a:p>
          <a:p>
            <a:pPr marL="342900" indent="-342900">
              <a:buAutoNum type="arabicPeriod"/>
            </a:pPr>
            <a:r>
              <a:rPr lang="en-US" sz="2400" dirty="0">
                <a:solidFill>
                  <a:schemeClr val="bg1"/>
                </a:solidFill>
              </a:rPr>
              <a:t>Image visibility as per the VO– At the start put Linda’s picture along with the callout and then Nancy’s image with the callout.</a:t>
            </a:r>
          </a:p>
          <a:p>
            <a:pPr marL="342900" indent="-342900">
              <a:buAutoNum type="arabicPeriod"/>
            </a:pPr>
            <a:r>
              <a:rPr lang="en-US" sz="2400" dirty="0">
                <a:solidFill>
                  <a:schemeClr val="bg1"/>
                </a:solidFill>
              </a:rPr>
              <a:t>This slide transitions to the next slide when user clicks Next</a:t>
            </a:r>
          </a:p>
        </p:txBody>
      </p:sp>
      <p:pic>
        <p:nvPicPr>
          <p:cNvPr id="3" name="Picture 4" descr="MSC21_Getty_Portrait_1143735756">
            <a:extLst>
              <a:ext uri="{FF2B5EF4-FFF2-40B4-BE49-F238E27FC236}">
                <a16:creationId xmlns:a16="http://schemas.microsoft.com/office/drawing/2014/main" id="{D8E287C0-C445-4AE0-6F06-F0F801B3A0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07" t="-988" r="12684"/>
          <a:stretch/>
        </p:blipFill>
        <p:spPr bwMode="auto">
          <a:xfrm>
            <a:off x="102358" y="2139472"/>
            <a:ext cx="2368721" cy="2797322"/>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4FE1BB96-66CD-AABA-D712-6F0CD2101A41}"/>
              </a:ext>
            </a:extLst>
          </p:cNvPr>
          <p:cNvSpPr/>
          <p:nvPr/>
        </p:nvSpPr>
        <p:spPr>
          <a:xfrm>
            <a:off x="2750981" y="3498062"/>
            <a:ext cx="3200400" cy="1569428"/>
          </a:xfrm>
          <a:prstGeom prst="wedgeRoundRectCallout">
            <a:avLst>
              <a:gd name="adj1" fmla="val -57613"/>
              <a:gd name="adj2" fmla="val -596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a:t>
            </a:r>
            <a:r>
              <a:rPr lang="en-US" sz="1800" dirty="0">
                <a:solidFill>
                  <a:schemeClr val="bg1"/>
                </a:solidFill>
              </a:rPr>
              <a:t>Yes, of course Linda. I appreciate your efforts </a:t>
            </a:r>
          </a:p>
          <a:p>
            <a:pPr algn="ctr"/>
            <a:endParaRPr lang="en-US" dirty="0"/>
          </a:p>
        </p:txBody>
      </p:sp>
      <p:pic>
        <p:nvPicPr>
          <p:cNvPr id="5" name="Picture 2" descr="CLO22_Retail_034">
            <a:extLst>
              <a:ext uri="{FF2B5EF4-FFF2-40B4-BE49-F238E27FC236}">
                <a16:creationId xmlns:a16="http://schemas.microsoft.com/office/drawing/2014/main" id="{312A4A9B-9A8B-946C-4CB3-E37972AECD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59" r="25866"/>
          <a:stretch/>
        </p:blipFill>
        <p:spPr bwMode="auto">
          <a:xfrm>
            <a:off x="9089409" y="2139472"/>
            <a:ext cx="2165037" cy="2826006"/>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FBC1119C-E2A9-6E7C-85BB-71CD965C0162}"/>
              </a:ext>
            </a:extLst>
          </p:cNvPr>
          <p:cNvSpPr/>
          <p:nvPr/>
        </p:nvSpPr>
        <p:spPr>
          <a:xfrm>
            <a:off x="5092482" y="1354758"/>
            <a:ext cx="3200400" cy="1569428"/>
          </a:xfrm>
          <a:prstGeom prst="wedgeRoundRectCallout">
            <a:avLst>
              <a:gd name="adj1" fmla="val 73851"/>
              <a:gd name="adj2" fmla="val 222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I hope this was helpful.</a:t>
            </a:r>
          </a:p>
        </p:txBody>
      </p:sp>
    </p:spTree>
    <p:extLst>
      <p:ext uri="{BB962C8B-B14F-4D97-AF65-F5344CB8AC3E}">
        <p14:creationId xmlns:p14="http://schemas.microsoft.com/office/powerpoint/2010/main" val="421614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with medium confidence">
            <a:extLst>
              <a:ext uri="{FF2B5EF4-FFF2-40B4-BE49-F238E27FC236}">
                <a16:creationId xmlns:a16="http://schemas.microsoft.com/office/drawing/2014/main" id="{7F420ED3-E0FA-F5D7-10B1-0B32B0516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50" y="106623"/>
            <a:ext cx="11809439" cy="6812930"/>
          </a:xfrm>
          <a:prstGeom prst="rect">
            <a:avLst/>
          </a:prstGeom>
        </p:spPr>
      </p:pic>
      <p:sp>
        <p:nvSpPr>
          <p:cNvPr id="4" name="TextBox 3">
            <a:extLst>
              <a:ext uri="{FF2B5EF4-FFF2-40B4-BE49-F238E27FC236}">
                <a16:creationId xmlns:a16="http://schemas.microsoft.com/office/drawing/2014/main" id="{7A63EA71-AB12-91F6-FBEE-23ED3E94ABC1}"/>
              </a:ext>
            </a:extLst>
          </p:cNvPr>
          <p:cNvSpPr txBox="1"/>
          <p:nvPr/>
        </p:nvSpPr>
        <p:spPr>
          <a:xfrm>
            <a:off x="12050973" y="428178"/>
            <a:ext cx="3200400" cy="7848302"/>
          </a:xfrm>
          <a:prstGeom prst="rect">
            <a:avLst/>
          </a:prstGeom>
          <a:solidFill>
            <a:schemeClr val="tx1">
              <a:lumMod val="65000"/>
              <a:lumOff val="35000"/>
            </a:schemeClr>
          </a:solidFill>
        </p:spPr>
        <p:txBody>
          <a:bodyPr wrap="square" rtlCol="0">
            <a:spAutoFit/>
          </a:bodyPr>
          <a:lstStyle/>
          <a:p>
            <a:r>
              <a:rPr lang="en-US" sz="2400" dirty="0">
                <a:solidFill>
                  <a:schemeClr val="bg1"/>
                </a:solidFill>
              </a:rPr>
              <a:t>Visualization notes:</a:t>
            </a:r>
          </a:p>
          <a:p>
            <a:pPr marL="342900" indent="-342900">
              <a:buAutoNum type="arabicPeriod"/>
            </a:pPr>
            <a:r>
              <a:rPr lang="en-US" sz="2400" dirty="0">
                <a:solidFill>
                  <a:schemeClr val="bg1"/>
                </a:solidFill>
              </a:rPr>
              <a:t>This is a splash slide.</a:t>
            </a:r>
          </a:p>
          <a:p>
            <a:r>
              <a:rPr lang="en-US" sz="2400" dirty="0">
                <a:solidFill>
                  <a:schemeClr val="bg1"/>
                </a:solidFill>
              </a:rPr>
              <a:t>2. VO – As a manager, you did a great job by </a:t>
            </a:r>
          </a:p>
          <a:p>
            <a:r>
              <a:rPr lang="en-US" sz="2400" dirty="0">
                <a:solidFill>
                  <a:schemeClr val="bg1"/>
                </a:solidFill>
              </a:rPr>
              <a:t>enlightening the new hire about our core values.</a:t>
            </a:r>
          </a:p>
          <a:p>
            <a:r>
              <a:rPr lang="en-US" sz="2400" dirty="0">
                <a:solidFill>
                  <a:schemeClr val="bg1"/>
                </a:solidFill>
              </a:rPr>
              <a:t>It is also your responsibility as a manager to guide the new hires through the various stages of career development.</a:t>
            </a:r>
          </a:p>
          <a:p>
            <a:r>
              <a:rPr lang="en-US" sz="2400" dirty="0">
                <a:solidFill>
                  <a:schemeClr val="bg1"/>
                </a:solidFill>
              </a:rPr>
              <a:t>Lets figure it out in our upcoming micro courses.</a:t>
            </a:r>
          </a:p>
          <a:p>
            <a:r>
              <a:rPr lang="en-US" sz="2400" dirty="0">
                <a:solidFill>
                  <a:schemeClr val="bg1"/>
                </a:solidFill>
              </a:rPr>
              <a:t>3. Provide a ‘Exit’ button, clicking which the learner will exit the course.</a:t>
            </a:r>
          </a:p>
          <a:p>
            <a:endParaRPr lang="en-US" sz="2400" dirty="0">
              <a:solidFill>
                <a:schemeClr val="bg1"/>
              </a:solidFill>
            </a:endParaRPr>
          </a:p>
        </p:txBody>
      </p:sp>
    </p:spTree>
    <p:extLst>
      <p:ext uri="{BB962C8B-B14F-4D97-AF65-F5344CB8AC3E}">
        <p14:creationId xmlns:p14="http://schemas.microsoft.com/office/powerpoint/2010/main" val="1086272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a:extLst>
              <a:ext uri="{FF2B5EF4-FFF2-40B4-BE49-F238E27FC236}">
                <a16:creationId xmlns:a16="http://schemas.microsoft.com/office/drawing/2014/main" id="{24A098F5-22A6-EA69-456A-5C1B9C060458}"/>
              </a:ext>
            </a:extLst>
          </p:cNvPr>
          <p:cNvSpPr/>
          <p:nvPr/>
        </p:nvSpPr>
        <p:spPr>
          <a:xfrm>
            <a:off x="6096000" y="1696940"/>
            <a:ext cx="2804996" cy="1526101"/>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To improve the implementation of Blue box values</a:t>
            </a:r>
          </a:p>
        </p:txBody>
      </p:sp>
      <p:sp>
        <p:nvSpPr>
          <p:cNvPr id="9" name="Rounded Rectangle 8">
            <a:extLst>
              <a:ext uri="{FF2B5EF4-FFF2-40B4-BE49-F238E27FC236}">
                <a16:creationId xmlns:a16="http://schemas.microsoft.com/office/drawing/2014/main" id="{35772B5A-4BE4-A940-8610-A3FE324BCBCA}"/>
              </a:ext>
            </a:extLst>
          </p:cNvPr>
          <p:cNvSpPr/>
          <p:nvPr/>
        </p:nvSpPr>
        <p:spPr>
          <a:xfrm>
            <a:off x="8898734" y="1578601"/>
            <a:ext cx="2786324" cy="474750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To be able to guide the team member for career development</a:t>
            </a:r>
          </a:p>
        </p:txBody>
      </p:sp>
      <p:sp>
        <p:nvSpPr>
          <p:cNvPr id="10" name="Right Arrow 9">
            <a:extLst>
              <a:ext uri="{FF2B5EF4-FFF2-40B4-BE49-F238E27FC236}">
                <a16:creationId xmlns:a16="http://schemas.microsoft.com/office/drawing/2014/main" id="{343A961D-EDF9-798E-FE51-B8B7DAA5B21C}"/>
              </a:ext>
            </a:extLst>
          </p:cNvPr>
          <p:cNvSpPr/>
          <p:nvPr/>
        </p:nvSpPr>
        <p:spPr>
          <a:xfrm>
            <a:off x="4074940" y="2793155"/>
            <a:ext cx="2786324" cy="1542603"/>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To select the appropriate area of opportunity</a:t>
            </a:r>
          </a:p>
        </p:txBody>
      </p:sp>
      <p:sp>
        <p:nvSpPr>
          <p:cNvPr id="11" name="Right Arrow 10">
            <a:extLst>
              <a:ext uri="{FF2B5EF4-FFF2-40B4-BE49-F238E27FC236}">
                <a16:creationId xmlns:a16="http://schemas.microsoft.com/office/drawing/2014/main" id="{E1142A33-5AD4-9F3E-F6B2-1E0233B306F6}"/>
              </a:ext>
            </a:extLst>
          </p:cNvPr>
          <p:cNvSpPr/>
          <p:nvPr/>
        </p:nvSpPr>
        <p:spPr>
          <a:xfrm>
            <a:off x="0" y="5098808"/>
            <a:ext cx="2786324" cy="1436305"/>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 explain the Blue box values</a:t>
            </a:r>
          </a:p>
        </p:txBody>
      </p:sp>
      <p:sp>
        <p:nvSpPr>
          <p:cNvPr id="12" name="Right Arrow 11">
            <a:extLst>
              <a:ext uri="{FF2B5EF4-FFF2-40B4-BE49-F238E27FC236}">
                <a16:creationId xmlns:a16="http://schemas.microsoft.com/office/drawing/2014/main" id="{B8287774-568C-CDB7-4F5E-48C6C923B4AF}"/>
              </a:ext>
            </a:extLst>
          </p:cNvPr>
          <p:cNvSpPr/>
          <p:nvPr/>
        </p:nvSpPr>
        <p:spPr>
          <a:xfrm>
            <a:off x="2037470" y="3889371"/>
            <a:ext cx="2786324" cy="1542602"/>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To identify the various opportunities of career development</a:t>
            </a:r>
          </a:p>
        </p:txBody>
      </p:sp>
      <p:sp>
        <p:nvSpPr>
          <p:cNvPr id="15" name="Title 1">
            <a:extLst>
              <a:ext uri="{FF2B5EF4-FFF2-40B4-BE49-F238E27FC236}">
                <a16:creationId xmlns:a16="http://schemas.microsoft.com/office/drawing/2014/main" id="{C6484698-CC42-FA1D-C958-9D73F545E4D1}"/>
              </a:ext>
            </a:extLst>
          </p:cNvPr>
          <p:cNvSpPr txBox="1">
            <a:spLocks/>
          </p:cNvSpPr>
          <p:nvPr/>
        </p:nvSpPr>
        <p:spPr>
          <a:xfrm>
            <a:off x="0" y="1"/>
            <a:ext cx="12192000" cy="1136072"/>
          </a:xfrm>
          <a:prstGeom prst="rect">
            <a:avLst/>
          </a:prstGeom>
          <a:solidFill>
            <a:srgbClr val="00175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Given the performance gap, write the terminal learning objective and a minimum of two enabling objectives.</a:t>
            </a:r>
          </a:p>
        </p:txBody>
      </p:sp>
    </p:spTree>
    <p:extLst>
      <p:ext uri="{BB962C8B-B14F-4D97-AF65-F5344CB8AC3E}">
        <p14:creationId xmlns:p14="http://schemas.microsoft.com/office/powerpoint/2010/main" val="1729633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EC84AB-84D3-4931-ECCF-08C713FBB465}"/>
              </a:ext>
            </a:extLst>
          </p:cNvPr>
          <p:cNvSpPr>
            <a:spLocks noGrp="1"/>
          </p:cNvSpPr>
          <p:nvPr>
            <p:ph idx="1"/>
          </p:nvPr>
        </p:nvSpPr>
        <p:spPr>
          <a:xfrm>
            <a:off x="838200" y="1938625"/>
            <a:ext cx="10515600" cy="4351338"/>
          </a:xfrm>
        </p:spPr>
        <p:txBody>
          <a:bodyPr/>
          <a:lstStyle/>
          <a:p>
            <a:r>
              <a:rPr lang="en-US" dirty="0"/>
              <a:t>The fact that majority of the learners are multimodal, I would prefer developing a repertoire.</a:t>
            </a:r>
          </a:p>
          <a:p>
            <a:endParaRPr lang="en-US" dirty="0"/>
          </a:p>
          <a:p>
            <a:r>
              <a:rPr lang="en-US" dirty="0"/>
              <a:t>To accomplish the learning objectives, I would create the content in the visual and auditory modes as this can be easily, effectively and efficiently processed by our brains. The learners will also be able to recall faster by using these modalities.</a:t>
            </a:r>
          </a:p>
        </p:txBody>
      </p:sp>
      <p:sp>
        <p:nvSpPr>
          <p:cNvPr id="5" name="Title 1">
            <a:extLst>
              <a:ext uri="{FF2B5EF4-FFF2-40B4-BE49-F238E27FC236}">
                <a16:creationId xmlns:a16="http://schemas.microsoft.com/office/drawing/2014/main" id="{E61C6B93-DBF3-CB06-FA36-A26CD9BA888D}"/>
              </a:ext>
            </a:extLst>
          </p:cNvPr>
          <p:cNvSpPr txBox="1">
            <a:spLocks/>
          </p:cNvSpPr>
          <p:nvPr/>
        </p:nvSpPr>
        <p:spPr>
          <a:xfrm>
            <a:off x="0" y="1"/>
            <a:ext cx="12192000" cy="1136072"/>
          </a:xfrm>
          <a:prstGeom prst="rect">
            <a:avLst/>
          </a:prstGeom>
          <a:solidFill>
            <a:srgbClr val="00175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Describe what learning modalities you would use to accomplish the learning objectives and why.</a:t>
            </a:r>
          </a:p>
        </p:txBody>
      </p:sp>
    </p:spTree>
    <p:extLst>
      <p:ext uri="{BB962C8B-B14F-4D97-AF65-F5344CB8AC3E}">
        <p14:creationId xmlns:p14="http://schemas.microsoft.com/office/powerpoint/2010/main" val="157363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77B59FF-1C5A-BA69-1B4B-3BE932DA03C9}"/>
              </a:ext>
            </a:extLst>
          </p:cNvPr>
          <p:cNvGraphicFramePr>
            <a:graphicFrameLocks noGrp="1"/>
          </p:cNvGraphicFramePr>
          <p:nvPr>
            <p:ph idx="1"/>
            <p:extLst>
              <p:ext uri="{D42A27DB-BD31-4B8C-83A1-F6EECF244321}">
                <p14:modId xmlns:p14="http://schemas.microsoft.com/office/powerpoint/2010/main" val="3132922580"/>
              </p:ext>
            </p:extLst>
          </p:nvPr>
        </p:nvGraphicFramePr>
        <p:xfrm>
          <a:off x="838201" y="2191385"/>
          <a:ext cx="10515597" cy="37541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4134693131"/>
                    </a:ext>
                  </a:extLst>
                </a:gridCol>
                <a:gridCol w="3505199">
                  <a:extLst>
                    <a:ext uri="{9D8B030D-6E8A-4147-A177-3AD203B41FA5}">
                      <a16:colId xmlns:a16="http://schemas.microsoft.com/office/drawing/2014/main" val="740467734"/>
                    </a:ext>
                  </a:extLst>
                </a:gridCol>
                <a:gridCol w="3505199">
                  <a:extLst>
                    <a:ext uri="{9D8B030D-6E8A-4147-A177-3AD203B41FA5}">
                      <a16:colId xmlns:a16="http://schemas.microsoft.com/office/drawing/2014/main" val="3557457163"/>
                    </a:ext>
                  </a:extLst>
                </a:gridCol>
              </a:tblGrid>
              <a:tr h="370840">
                <a:tc>
                  <a:txBody>
                    <a:bodyPr/>
                    <a:lstStyle/>
                    <a:p>
                      <a:pPr algn="ctr"/>
                      <a:r>
                        <a:rPr lang="en-US" dirty="0"/>
                        <a:t>Objective</a:t>
                      </a:r>
                    </a:p>
                  </a:txBody>
                  <a:tcPr/>
                </a:tc>
                <a:tc>
                  <a:txBody>
                    <a:bodyPr/>
                    <a:lstStyle/>
                    <a:p>
                      <a:pPr algn="ctr"/>
                      <a:r>
                        <a:rPr lang="en-US" dirty="0"/>
                        <a:t>Level within Bloom’s Taxonomy</a:t>
                      </a:r>
                    </a:p>
                  </a:txBody>
                  <a:tcPr/>
                </a:tc>
                <a:tc>
                  <a:txBody>
                    <a:bodyPr/>
                    <a:lstStyle/>
                    <a:p>
                      <a:pPr algn="ctr"/>
                      <a:r>
                        <a:rPr lang="en-US" dirty="0"/>
                        <a:t>Reasons</a:t>
                      </a:r>
                    </a:p>
                  </a:txBody>
                  <a:tcPr/>
                </a:tc>
                <a:extLst>
                  <a:ext uri="{0D108BD9-81ED-4DB2-BD59-A6C34878D82A}">
                    <a16:rowId xmlns:a16="http://schemas.microsoft.com/office/drawing/2014/main" val="22250322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explain the Blue box values</a:t>
                      </a:r>
                    </a:p>
                  </a:txBody>
                  <a:tcPr/>
                </a:tc>
                <a:tc>
                  <a:txBody>
                    <a:bodyPr/>
                    <a:lstStyle/>
                    <a:p>
                      <a:r>
                        <a:rPr lang="en-US" dirty="0"/>
                        <a:t>Remember</a:t>
                      </a:r>
                    </a:p>
                  </a:txBody>
                  <a:tcPr/>
                </a:tc>
                <a:tc>
                  <a:txBody>
                    <a:bodyPr/>
                    <a:lstStyle/>
                    <a:p>
                      <a:r>
                        <a:rPr lang="en-US" dirty="0"/>
                        <a:t>The learner needs to memorize and tell the Blue box values.</a:t>
                      </a:r>
                    </a:p>
                  </a:txBody>
                  <a:tcPr/>
                </a:tc>
                <a:extLst>
                  <a:ext uri="{0D108BD9-81ED-4DB2-BD59-A6C34878D82A}">
                    <a16:rowId xmlns:a16="http://schemas.microsoft.com/office/drawing/2014/main" val="2794933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identify the various opportunities of career development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Understand </a:t>
                      </a:r>
                    </a:p>
                    <a:p>
                      <a:endParaRPr lang="en-US" dirty="0"/>
                    </a:p>
                  </a:txBody>
                  <a:tcPr/>
                </a:tc>
                <a:tc>
                  <a:txBody>
                    <a:bodyPr/>
                    <a:lstStyle/>
                    <a:p>
                      <a:r>
                        <a:rPr lang="en-US" dirty="0"/>
                        <a:t>The learner needs to recognize and be aware about the various career development opportunities.</a:t>
                      </a:r>
                    </a:p>
                  </a:txBody>
                  <a:tcPr/>
                </a:tc>
                <a:extLst>
                  <a:ext uri="{0D108BD9-81ED-4DB2-BD59-A6C34878D82A}">
                    <a16:rowId xmlns:a16="http://schemas.microsoft.com/office/drawing/2014/main" val="37747232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select the appropriate area of opportunity</a:t>
                      </a:r>
                    </a:p>
                  </a:txBody>
                  <a:tcPr/>
                </a:tc>
                <a:tc>
                  <a:txBody>
                    <a:bodyPr/>
                    <a:lstStyle/>
                    <a:p>
                      <a:r>
                        <a:rPr lang="en-US" dirty="0"/>
                        <a:t>Analyze</a:t>
                      </a:r>
                    </a:p>
                  </a:txBody>
                  <a:tcPr/>
                </a:tc>
                <a:tc>
                  <a:txBody>
                    <a:bodyPr/>
                    <a:lstStyle/>
                    <a:p>
                      <a:r>
                        <a:rPr lang="en-US" dirty="0"/>
                        <a:t>The learner needs to differentiate between opportunities and choose the best out of them.</a:t>
                      </a:r>
                    </a:p>
                  </a:txBody>
                  <a:tcPr/>
                </a:tc>
                <a:extLst>
                  <a:ext uri="{0D108BD9-81ED-4DB2-BD59-A6C34878D82A}">
                    <a16:rowId xmlns:a16="http://schemas.microsoft.com/office/drawing/2014/main" val="11331281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improve the implementation of Blue box values</a:t>
                      </a:r>
                    </a:p>
                  </a:txBody>
                  <a:tcPr/>
                </a:tc>
                <a:tc>
                  <a:txBody>
                    <a:bodyPr/>
                    <a:lstStyle/>
                    <a:p>
                      <a:r>
                        <a:rPr lang="en-US" dirty="0"/>
                        <a:t>Create</a:t>
                      </a:r>
                    </a:p>
                  </a:txBody>
                  <a:tcPr/>
                </a:tc>
                <a:tc>
                  <a:txBody>
                    <a:bodyPr/>
                    <a:lstStyle/>
                    <a:p>
                      <a:r>
                        <a:rPr lang="en-US" dirty="0"/>
                        <a:t>The learner would come up with a creative and effective plan of implementing the Blue box values.</a:t>
                      </a:r>
                    </a:p>
                  </a:txBody>
                  <a:tcPr/>
                </a:tc>
                <a:extLst>
                  <a:ext uri="{0D108BD9-81ED-4DB2-BD59-A6C34878D82A}">
                    <a16:rowId xmlns:a16="http://schemas.microsoft.com/office/drawing/2014/main" val="2554972851"/>
                  </a:ext>
                </a:extLst>
              </a:tr>
            </a:tbl>
          </a:graphicData>
        </a:graphic>
      </p:graphicFrame>
      <p:sp>
        <p:nvSpPr>
          <p:cNvPr id="5" name="Title 1">
            <a:extLst>
              <a:ext uri="{FF2B5EF4-FFF2-40B4-BE49-F238E27FC236}">
                <a16:creationId xmlns:a16="http://schemas.microsoft.com/office/drawing/2014/main" id="{A73A8199-5701-F727-4B82-05832E326E9D}"/>
              </a:ext>
            </a:extLst>
          </p:cNvPr>
          <p:cNvSpPr txBox="1">
            <a:spLocks/>
          </p:cNvSpPr>
          <p:nvPr/>
        </p:nvSpPr>
        <p:spPr>
          <a:xfrm>
            <a:off x="0" y="1"/>
            <a:ext cx="12192000" cy="1136072"/>
          </a:xfrm>
          <a:prstGeom prst="rect">
            <a:avLst/>
          </a:prstGeom>
          <a:solidFill>
            <a:srgbClr val="00175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Explain what levels within Bloom’s Taxonomy you chose and why.</a:t>
            </a:r>
          </a:p>
        </p:txBody>
      </p:sp>
    </p:spTree>
    <p:extLst>
      <p:ext uri="{BB962C8B-B14F-4D97-AF65-F5344CB8AC3E}">
        <p14:creationId xmlns:p14="http://schemas.microsoft.com/office/powerpoint/2010/main" val="1250637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5870F-3C7C-FF8F-7CA5-1E69E7966869}"/>
              </a:ext>
            </a:extLst>
          </p:cNvPr>
          <p:cNvSpPr>
            <a:spLocks noGrp="1"/>
          </p:cNvSpPr>
          <p:nvPr>
            <p:ph type="title"/>
          </p:nvPr>
        </p:nvSpPr>
        <p:spPr>
          <a:xfrm>
            <a:off x="0" y="1"/>
            <a:ext cx="12192000" cy="1136072"/>
          </a:xfrm>
          <a:solidFill>
            <a:srgbClr val="00175A"/>
          </a:solidFill>
        </p:spPr>
        <p:txBody>
          <a:bodyPr>
            <a:normAutofit/>
          </a:bodyPr>
          <a:lstStyle/>
          <a:p>
            <a:r>
              <a:rPr lang="en-US" sz="3600" dirty="0">
                <a:solidFill>
                  <a:schemeClr val="bg1"/>
                </a:solidFill>
              </a:rPr>
              <a:t>Define your evaluation strategy for the course and how it will be measured.</a:t>
            </a:r>
          </a:p>
        </p:txBody>
      </p:sp>
      <p:graphicFrame>
        <p:nvGraphicFramePr>
          <p:cNvPr id="4" name="Table 4">
            <a:extLst>
              <a:ext uri="{FF2B5EF4-FFF2-40B4-BE49-F238E27FC236}">
                <a16:creationId xmlns:a16="http://schemas.microsoft.com/office/drawing/2014/main" id="{30DCCC51-BB3D-0953-36BC-B384DA235897}"/>
              </a:ext>
            </a:extLst>
          </p:cNvPr>
          <p:cNvGraphicFramePr>
            <a:graphicFrameLocks noGrp="1"/>
          </p:cNvGraphicFramePr>
          <p:nvPr>
            <p:ph idx="1"/>
            <p:extLst>
              <p:ext uri="{D42A27DB-BD31-4B8C-83A1-F6EECF244321}">
                <p14:modId xmlns:p14="http://schemas.microsoft.com/office/powerpoint/2010/main" val="3211990958"/>
              </p:ext>
            </p:extLst>
          </p:nvPr>
        </p:nvGraphicFramePr>
        <p:xfrm>
          <a:off x="0" y="1136073"/>
          <a:ext cx="12192000" cy="5721926"/>
        </p:xfrm>
        <a:graphic>
          <a:graphicData uri="http://schemas.openxmlformats.org/drawingml/2006/table">
            <a:tbl>
              <a:tblPr firstRow="1" bandRow="1">
                <a:tableStyleId>{5C22544A-7EE6-4342-B048-85BDC9FD1C3A}</a:tableStyleId>
              </a:tblPr>
              <a:tblGrid>
                <a:gridCol w="1434905">
                  <a:extLst>
                    <a:ext uri="{9D8B030D-6E8A-4147-A177-3AD203B41FA5}">
                      <a16:colId xmlns:a16="http://schemas.microsoft.com/office/drawing/2014/main" val="1658765265"/>
                    </a:ext>
                  </a:extLst>
                </a:gridCol>
                <a:gridCol w="3432517">
                  <a:extLst>
                    <a:ext uri="{9D8B030D-6E8A-4147-A177-3AD203B41FA5}">
                      <a16:colId xmlns:a16="http://schemas.microsoft.com/office/drawing/2014/main" val="4134693131"/>
                    </a:ext>
                  </a:extLst>
                </a:gridCol>
                <a:gridCol w="4276578">
                  <a:extLst>
                    <a:ext uri="{9D8B030D-6E8A-4147-A177-3AD203B41FA5}">
                      <a16:colId xmlns:a16="http://schemas.microsoft.com/office/drawing/2014/main" val="740467734"/>
                    </a:ext>
                  </a:extLst>
                </a:gridCol>
                <a:gridCol w="3048000">
                  <a:extLst>
                    <a:ext uri="{9D8B030D-6E8A-4147-A177-3AD203B41FA5}">
                      <a16:colId xmlns:a16="http://schemas.microsoft.com/office/drawing/2014/main" val="3557457163"/>
                    </a:ext>
                  </a:extLst>
                </a:gridCol>
              </a:tblGrid>
              <a:tr h="590984">
                <a:tc>
                  <a:txBody>
                    <a:bodyPr/>
                    <a:lstStyle/>
                    <a:p>
                      <a:pPr algn="ctr"/>
                      <a:r>
                        <a:rPr lang="en-US" sz="1600" dirty="0">
                          <a:latin typeface="Calibri" panose="020F0502020204030204" pitchFamily="34" charset="0"/>
                          <a:cs typeface="Calibri" panose="020F0502020204030204" pitchFamily="34" charset="0"/>
                        </a:rPr>
                        <a:t>Stage of evaluation</a:t>
                      </a:r>
                    </a:p>
                  </a:txBody>
                  <a:tcPr/>
                </a:tc>
                <a:tc>
                  <a:txBody>
                    <a:bodyPr/>
                    <a:lstStyle/>
                    <a:p>
                      <a:pPr algn="ctr"/>
                      <a:r>
                        <a:rPr lang="en-US" sz="1600" dirty="0">
                          <a:latin typeface="Calibri" panose="020F0502020204030204" pitchFamily="34" charset="0"/>
                          <a:cs typeface="Calibri" panose="020F0502020204030204" pitchFamily="34" charset="0"/>
                        </a:rPr>
                        <a:t>Objective</a:t>
                      </a:r>
                    </a:p>
                  </a:txBody>
                  <a:tcPr/>
                </a:tc>
                <a:tc>
                  <a:txBody>
                    <a:bodyPr/>
                    <a:lstStyle/>
                    <a:p>
                      <a:pPr algn="ctr"/>
                      <a:r>
                        <a:rPr lang="en-US" sz="1600" dirty="0">
                          <a:latin typeface="Calibri" panose="020F0502020204030204" pitchFamily="34" charset="0"/>
                          <a:cs typeface="Calibri" panose="020F0502020204030204" pitchFamily="34" charset="0"/>
                        </a:rPr>
                        <a:t>Purpose</a:t>
                      </a:r>
                    </a:p>
                  </a:txBody>
                  <a:tcPr/>
                </a:tc>
                <a:tc>
                  <a:txBody>
                    <a:bodyPr/>
                    <a:lstStyle/>
                    <a:p>
                      <a:pPr algn="ctr"/>
                      <a:r>
                        <a:rPr lang="en-US" sz="1600" dirty="0">
                          <a:latin typeface="Calibri" panose="020F0502020204030204" pitchFamily="34" charset="0"/>
                          <a:cs typeface="Calibri" panose="020F0502020204030204" pitchFamily="34" charset="0"/>
                        </a:rPr>
                        <a:t>Measuring Tools</a:t>
                      </a:r>
                    </a:p>
                  </a:txBody>
                  <a:tcPr/>
                </a:tc>
                <a:extLst>
                  <a:ext uri="{0D108BD9-81ED-4DB2-BD59-A6C34878D82A}">
                    <a16:rowId xmlns:a16="http://schemas.microsoft.com/office/drawing/2014/main" val="2225032252"/>
                  </a:ext>
                </a:extLst>
              </a:tr>
              <a:tr h="8398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Before the course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 </a:t>
                      </a:r>
                    </a:p>
                  </a:txBody>
                  <a:tcPr/>
                </a:tc>
                <a:tc>
                  <a:txBody>
                    <a:bodyPr/>
                    <a:lstStyle/>
                    <a:p>
                      <a:r>
                        <a:rPr lang="en-US" sz="1600" dirty="0">
                          <a:latin typeface="Calibri" panose="020F0502020204030204" pitchFamily="34" charset="0"/>
                          <a:cs typeface="Calibri" panose="020F0502020204030204" pitchFamily="34" charset="0"/>
                        </a:rPr>
                        <a:t>Assessment to plan the e-learning course effectively and appropriately</a:t>
                      </a:r>
                    </a:p>
                  </a:txBody>
                  <a:tcPr/>
                </a:tc>
                <a:tc>
                  <a:txBody>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Survey method</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Observations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Focus groups</a:t>
                      </a:r>
                    </a:p>
                  </a:txBody>
                  <a:tcPr/>
                </a:tc>
                <a:extLst>
                  <a:ext uri="{0D108BD9-81ED-4DB2-BD59-A6C34878D82A}">
                    <a16:rowId xmlns:a16="http://schemas.microsoft.com/office/drawing/2014/main" val="4067632968"/>
                  </a:ext>
                </a:extLst>
              </a:tr>
              <a:tr h="839820">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During the course </a:t>
                      </a:r>
                      <a:r>
                        <a:rPr lang="en-US" sz="1600" dirty="0">
                          <a:latin typeface="Calibri" panose="020F0502020204030204" pitchFamily="34" charset="0"/>
                          <a:cs typeface="Calibri" panose="020F0502020204030204" pitchFamily="34" charset="0"/>
                        </a:rPr>
                        <a:t>(Formative)</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To explain the Blue box values</a:t>
                      </a:r>
                    </a:p>
                  </a:txBody>
                  <a:tcPr/>
                </a:tc>
                <a:tc>
                  <a:txBody>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Evaluate the engagement level of the learners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Evaluate the understanding level of the learners</a:t>
                      </a:r>
                    </a:p>
                  </a:txBody>
                  <a:tcPr/>
                </a:tc>
                <a:tc>
                  <a:txBody>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Survey post the micro-learning program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Knowledge checks</a:t>
                      </a:r>
                    </a:p>
                  </a:txBody>
                  <a:tcPr/>
                </a:tc>
                <a:extLst>
                  <a:ext uri="{0D108BD9-81ED-4DB2-BD59-A6C34878D82A}">
                    <a16:rowId xmlns:a16="http://schemas.microsoft.com/office/drawing/2014/main" val="2794933256"/>
                  </a:ext>
                </a:extLst>
              </a:tr>
              <a:tr h="83982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To identify the various opportunities of career development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Evaluate</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engagement level of the learners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Evaluate the awareness about different career development opportunities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Survey post the micro-learning program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Case studies during VILTs</a:t>
                      </a:r>
                    </a:p>
                  </a:txBody>
                  <a:tcPr/>
                </a:tc>
                <a:extLst>
                  <a:ext uri="{0D108BD9-81ED-4DB2-BD59-A6C34878D82A}">
                    <a16:rowId xmlns:a16="http://schemas.microsoft.com/office/drawing/2014/main" val="3774723202"/>
                  </a:ext>
                </a:extLst>
              </a:tr>
              <a:tr h="83982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To select the appropriate area of opportunity</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Evaluate</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engagement level of the learners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Evaluate the understanding of differentiating and choosing the area of opportunity.</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Survey post the micro-learning program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Case studies during VILTs</a:t>
                      </a:r>
                    </a:p>
                  </a:txBody>
                  <a:tcPr/>
                </a:tc>
                <a:extLst>
                  <a:ext uri="{0D108BD9-81ED-4DB2-BD59-A6C34878D82A}">
                    <a16:rowId xmlns:a16="http://schemas.microsoft.com/office/drawing/2014/main" val="1133128162"/>
                  </a:ext>
                </a:extLst>
              </a:tr>
              <a:tr h="83982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To improve the implementation of Blue box values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Evaluate</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engagement level of the learners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Evaluate the improved plan for implementing the Blue box strategies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Survey post the micro-learning program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OJT</a:t>
                      </a:r>
                    </a:p>
                  </a:txBody>
                  <a:tcPr/>
                </a:tc>
                <a:extLst>
                  <a:ext uri="{0D108BD9-81ED-4DB2-BD59-A6C34878D82A}">
                    <a16:rowId xmlns:a16="http://schemas.microsoft.com/office/drawing/2014/main" val="2554972851"/>
                  </a:ext>
                </a:extLst>
              </a:tr>
              <a:tr h="9318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After the course (Summative)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Calibri" panose="020F0502020204030204" pitchFamily="34" charset="0"/>
                          <a:ea typeface="+mn-ea"/>
                          <a:cs typeface="Calibri" panose="020F0502020204030204" pitchFamily="34" charset="0"/>
                        </a:rPr>
                        <a:t>To be able to guide the team member for career development</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Calibri" panose="020F0502020204030204" pitchFamily="34" charset="0"/>
                          <a:cs typeface="Calibri" panose="020F0502020204030204" pitchFamily="34" charset="0"/>
                        </a:rPr>
                        <a:t>Evaluate the behavioral change in the manager for guiding a team member</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Observations</a:t>
                      </a:r>
                    </a:p>
                  </a:txBody>
                  <a:tcPr/>
                </a:tc>
                <a:extLst>
                  <a:ext uri="{0D108BD9-81ED-4DB2-BD59-A6C34878D82A}">
                    <a16:rowId xmlns:a16="http://schemas.microsoft.com/office/drawing/2014/main" val="3449468041"/>
                  </a:ext>
                </a:extLst>
              </a:tr>
            </a:tbl>
          </a:graphicData>
        </a:graphic>
      </p:graphicFrame>
    </p:spTree>
    <p:extLst>
      <p:ext uri="{BB962C8B-B14F-4D97-AF65-F5344CB8AC3E}">
        <p14:creationId xmlns:p14="http://schemas.microsoft.com/office/powerpoint/2010/main" val="1017197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47F9-10C4-90F9-969E-87F2D597ECAA}"/>
              </a:ext>
            </a:extLst>
          </p:cNvPr>
          <p:cNvSpPr>
            <a:spLocks noGrp="1"/>
          </p:cNvSpPr>
          <p:nvPr>
            <p:ph type="title"/>
          </p:nvPr>
        </p:nvSpPr>
        <p:spPr>
          <a:xfrm>
            <a:off x="0" y="1"/>
            <a:ext cx="12192000" cy="1690688"/>
          </a:xfrm>
          <a:solidFill>
            <a:srgbClr val="00175A"/>
          </a:solidFill>
        </p:spPr>
        <p:txBody>
          <a:bodyPr>
            <a:noAutofit/>
          </a:bodyPr>
          <a:lstStyle/>
          <a:p>
            <a:r>
              <a:rPr lang="en-US" sz="3600" dirty="0">
                <a:solidFill>
                  <a:schemeClr val="bg1"/>
                </a:solidFill>
              </a:rPr>
              <a:t>Create a design outline in PowerPoint of an interactive micro-learning covering one enabling learning objective from the assignment.</a:t>
            </a:r>
          </a:p>
        </p:txBody>
      </p:sp>
      <p:sp>
        <p:nvSpPr>
          <p:cNvPr id="3" name="Content Placeholder 2">
            <a:extLst>
              <a:ext uri="{FF2B5EF4-FFF2-40B4-BE49-F238E27FC236}">
                <a16:creationId xmlns:a16="http://schemas.microsoft.com/office/drawing/2014/main" id="{748F725E-BF07-0135-00DE-DBF6B3517CDA}"/>
              </a:ext>
            </a:extLst>
          </p:cNvPr>
          <p:cNvSpPr>
            <a:spLocks noGrp="1"/>
          </p:cNvSpPr>
          <p:nvPr>
            <p:ph idx="1"/>
          </p:nvPr>
        </p:nvSpPr>
        <p:spPr/>
        <p:txBody>
          <a:bodyPr>
            <a:normAutofit fontScale="92500" lnSpcReduction="10000"/>
          </a:bodyPr>
          <a:lstStyle/>
          <a:p>
            <a:r>
              <a:rPr lang="en-US" dirty="0"/>
              <a:t>Design outline must have the following:</a:t>
            </a:r>
          </a:p>
          <a:p>
            <a:r>
              <a:rPr lang="en-US" dirty="0"/>
              <a:t>– Explanation of the learning management system (which LMS and why)</a:t>
            </a:r>
          </a:p>
          <a:p>
            <a:r>
              <a:rPr lang="en-US" dirty="0"/>
              <a:t>– Engaging Learner Interactions including how the interaction will work</a:t>
            </a:r>
          </a:p>
          <a:p>
            <a:r>
              <a:rPr lang="en-US" dirty="0"/>
              <a:t>o Examples: (branching, gamification, ILT) “learner will click on each item and they</a:t>
            </a:r>
          </a:p>
          <a:p>
            <a:r>
              <a:rPr lang="en-US" dirty="0"/>
              <a:t>will automatically jump to ...”</a:t>
            </a:r>
          </a:p>
          <a:p>
            <a:r>
              <a:rPr lang="en-US" dirty="0"/>
              <a:t>– Multimedia (or notes about the kind of specific multimedia to be used)</a:t>
            </a:r>
          </a:p>
          <a:p>
            <a:r>
              <a:rPr lang="en-US" dirty="0"/>
              <a:t>o Examples: photographs, icons, graphs, infographics, videos, etc.</a:t>
            </a:r>
          </a:p>
          <a:p>
            <a:r>
              <a:rPr lang="en-US" dirty="0"/>
              <a:t>– Content including appropriate formatting and placement</a:t>
            </a:r>
          </a:p>
          <a:p>
            <a:r>
              <a:rPr lang="en-US" dirty="0"/>
              <a:t>– Navigation (or description of navigation elements)</a:t>
            </a:r>
          </a:p>
        </p:txBody>
      </p:sp>
    </p:spTree>
    <p:extLst>
      <p:ext uri="{BB962C8B-B14F-4D97-AF65-F5344CB8AC3E}">
        <p14:creationId xmlns:p14="http://schemas.microsoft.com/office/powerpoint/2010/main" val="404011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8F3F6C-23AE-F599-9CD4-5855CC6EA8B9}"/>
              </a:ext>
            </a:extLst>
          </p:cNvPr>
          <p:cNvSpPr>
            <a:spLocks noGrp="1"/>
          </p:cNvSpPr>
          <p:nvPr>
            <p:ph type="title"/>
          </p:nvPr>
        </p:nvSpPr>
        <p:spPr>
          <a:xfrm>
            <a:off x="0" y="1"/>
            <a:ext cx="12192000" cy="1136072"/>
          </a:xfrm>
          <a:solidFill>
            <a:srgbClr val="00175A"/>
          </a:solidFill>
        </p:spPr>
        <p:txBody>
          <a:bodyPr>
            <a:normAutofit/>
          </a:bodyPr>
          <a:lstStyle/>
          <a:p>
            <a:r>
              <a:rPr lang="en-US" sz="3600" dirty="0">
                <a:solidFill>
                  <a:schemeClr val="bg1"/>
                </a:solidFill>
              </a:rPr>
              <a:t>Explanation of the learning management system (which LMS and why)</a:t>
            </a:r>
          </a:p>
        </p:txBody>
      </p:sp>
      <p:pic>
        <p:nvPicPr>
          <p:cNvPr id="2050" name="Picture 2" descr="sap-litmos-logo">
            <a:extLst>
              <a:ext uri="{FF2B5EF4-FFF2-40B4-BE49-F238E27FC236}">
                <a16:creationId xmlns:a16="http://schemas.microsoft.com/office/drawing/2014/main" id="{AB0559C8-9693-8608-377E-6E505012E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783" y="2291735"/>
            <a:ext cx="3520366" cy="32173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Arc 4">
            <a:extLst>
              <a:ext uri="{FF2B5EF4-FFF2-40B4-BE49-F238E27FC236}">
                <a16:creationId xmlns:a16="http://schemas.microsoft.com/office/drawing/2014/main" id="{56AA468B-8BA9-B672-F36D-16CE3B1712BE}"/>
              </a:ext>
            </a:extLst>
          </p:cNvPr>
          <p:cNvSpPr/>
          <p:nvPr/>
        </p:nvSpPr>
        <p:spPr>
          <a:xfrm>
            <a:off x="2422234" y="1302327"/>
            <a:ext cx="3382821" cy="5264728"/>
          </a:xfrm>
          <a:prstGeom prst="arc">
            <a:avLst>
              <a:gd name="adj1" fmla="val 16112229"/>
              <a:gd name="adj2" fmla="val 5530296"/>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BEA1DAF9-083C-BD51-F09F-CA90557B3682}"/>
              </a:ext>
            </a:extLst>
          </p:cNvPr>
          <p:cNvSpPr/>
          <p:nvPr/>
        </p:nvSpPr>
        <p:spPr>
          <a:xfrm>
            <a:off x="4516581" y="1302328"/>
            <a:ext cx="290946" cy="290946"/>
          </a:xfrm>
          <a:prstGeom prst="ellipse">
            <a:avLst/>
          </a:prstGeom>
          <a:solidFill>
            <a:schemeClr val="accent1">
              <a:lumMod val="75000"/>
            </a:schemeClr>
          </a:solidFill>
        </p:spPr>
        <p:txBody>
          <a:bodyPr wrap="square" rtlCol="0">
            <a:spAutoFit/>
          </a:bodyPr>
          <a:lstStyle/>
          <a:p>
            <a:endParaRPr lang="en-US">
              <a:solidFill>
                <a:schemeClr val="tx1"/>
              </a:solidFill>
            </a:endParaRPr>
          </a:p>
        </p:txBody>
      </p:sp>
      <p:sp>
        <p:nvSpPr>
          <p:cNvPr id="7" name="Oval 6">
            <a:extLst>
              <a:ext uri="{FF2B5EF4-FFF2-40B4-BE49-F238E27FC236}">
                <a16:creationId xmlns:a16="http://schemas.microsoft.com/office/drawing/2014/main" id="{35AABED7-853C-8168-82A4-8FE323D5C422}"/>
              </a:ext>
            </a:extLst>
          </p:cNvPr>
          <p:cNvSpPr/>
          <p:nvPr/>
        </p:nvSpPr>
        <p:spPr>
          <a:xfrm>
            <a:off x="5388261" y="2279818"/>
            <a:ext cx="304801" cy="311640"/>
          </a:xfrm>
          <a:prstGeom prst="ellipse">
            <a:avLst/>
          </a:prstGeom>
          <a:solidFill>
            <a:schemeClr val="accent1">
              <a:lumMod val="75000"/>
            </a:schemeClr>
          </a:solidFill>
        </p:spPr>
        <p:txBody>
          <a:bodyPr wrap="square" rtlCol="0">
            <a:spAutoFit/>
          </a:bodyPr>
          <a:lstStyle/>
          <a:p>
            <a:endParaRPr lang="en-US">
              <a:solidFill>
                <a:schemeClr val="tx1"/>
              </a:solidFill>
            </a:endParaRPr>
          </a:p>
        </p:txBody>
      </p:sp>
      <p:sp>
        <p:nvSpPr>
          <p:cNvPr id="11" name="Rounded Rectangle 10">
            <a:extLst>
              <a:ext uri="{FF2B5EF4-FFF2-40B4-BE49-F238E27FC236}">
                <a16:creationId xmlns:a16="http://schemas.microsoft.com/office/drawing/2014/main" id="{687A3E08-3156-7ACD-8340-374BEC39B837}"/>
              </a:ext>
            </a:extLst>
          </p:cNvPr>
          <p:cNvSpPr/>
          <p:nvPr/>
        </p:nvSpPr>
        <p:spPr>
          <a:xfrm>
            <a:off x="5040746" y="1198331"/>
            <a:ext cx="6984999" cy="715089"/>
          </a:xfrm>
          <a:prstGeom prst="roundRect">
            <a:avLst/>
          </a:prstGeom>
          <a:solidFill>
            <a:schemeClr val="accent1">
              <a:lumMod val="75000"/>
            </a:schemeClr>
          </a:solidFill>
        </p:spPr>
        <p:txBody>
          <a:bodyPr wrap="square" rtlCol="0">
            <a:spAutoFit/>
          </a:bodyPr>
          <a:lstStyle/>
          <a:p>
            <a:r>
              <a:rPr lang="en-US" dirty="0">
                <a:solidFill>
                  <a:schemeClr val="bg1"/>
                </a:solidFill>
              </a:rPr>
              <a:t>Can be integrated with  critical business systems like CRM, HRIS, web conferencing etc.</a:t>
            </a:r>
          </a:p>
        </p:txBody>
      </p:sp>
      <p:sp>
        <p:nvSpPr>
          <p:cNvPr id="12" name="Oval 11">
            <a:extLst>
              <a:ext uri="{FF2B5EF4-FFF2-40B4-BE49-F238E27FC236}">
                <a16:creationId xmlns:a16="http://schemas.microsoft.com/office/drawing/2014/main" id="{AB986C5C-FF53-70F2-D656-AE7DF5E7BE75}"/>
              </a:ext>
            </a:extLst>
          </p:cNvPr>
          <p:cNvSpPr/>
          <p:nvPr/>
        </p:nvSpPr>
        <p:spPr>
          <a:xfrm>
            <a:off x="5581070" y="3018078"/>
            <a:ext cx="304801" cy="311640"/>
          </a:xfrm>
          <a:prstGeom prst="ellipse">
            <a:avLst/>
          </a:prstGeom>
          <a:solidFill>
            <a:schemeClr val="accent1">
              <a:lumMod val="75000"/>
            </a:schemeClr>
          </a:solidFill>
        </p:spPr>
        <p:txBody>
          <a:bodyPr wrap="square" rtlCol="0">
            <a:spAutoFit/>
          </a:bodyPr>
          <a:lstStyle/>
          <a:p>
            <a:endParaRPr lang="en-US">
              <a:solidFill>
                <a:schemeClr val="tx1"/>
              </a:solidFill>
            </a:endParaRPr>
          </a:p>
        </p:txBody>
      </p:sp>
      <p:sp>
        <p:nvSpPr>
          <p:cNvPr id="13" name="Rounded Rectangle 12">
            <a:extLst>
              <a:ext uri="{FF2B5EF4-FFF2-40B4-BE49-F238E27FC236}">
                <a16:creationId xmlns:a16="http://schemas.microsoft.com/office/drawing/2014/main" id="{AA1AB4A5-9841-05EB-19A7-49E0259C672A}"/>
              </a:ext>
            </a:extLst>
          </p:cNvPr>
          <p:cNvSpPr/>
          <p:nvPr/>
        </p:nvSpPr>
        <p:spPr>
          <a:xfrm>
            <a:off x="5805056" y="2146357"/>
            <a:ext cx="6220690" cy="408623"/>
          </a:xfrm>
          <a:prstGeom prst="roundRect">
            <a:avLst/>
          </a:prstGeom>
          <a:solidFill>
            <a:schemeClr val="accent1">
              <a:lumMod val="75000"/>
            </a:schemeClr>
          </a:solidFill>
        </p:spPr>
        <p:txBody>
          <a:bodyPr wrap="square" rtlCol="0">
            <a:spAutoFit/>
          </a:bodyPr>
          <a:lstStyle/>
          <a:p>
            <a:r>
              <a:rPr lang="en-US" dirty="0">
                <a:solidFill>
                  <a:schemeClr val="bg1"/>
                </a:solidFill>
              </a:rPr>
              <a:t>Enables targeted learning</a:t>
            </a:r>
          </a:p>
        </p:txBody>
      </p:sp>
      <p:sp>
        <p:nvSpPr>
          <p:cNvPr id="14" name="Rounded Rectangle 13">
            <a:extLst>
              <a:ext uri="{FF2B5EF4-FFF2-40B4-BE49-F238E27FC236}">
                <a16:creationId xmlns:a16="http://schemas.microsoft.com/office/drawing/2014/main" id="{11698003-E3AD-E114-C7AB-911996F69090}"/>
              </a:ext>
            </a:extLst>
          </p:cNvPr>
          <p:cNvSpPr/>
          <p:nvPr/>
        </p:nvSpPr>
        <p:spPr>
          <a:xfrm>
            <a:off x="6096000" y="2893563"/>
            <a:ext cx="5929745" cy="408623"/>
          </a:xfrm>
          <a:prstGeom prst="roundRect">
            <a:avLst/>
          </a:prstGeom>
          <a:solidFill>
            <a:schemeClr val="accent1">
              <a:lumMod val="75000"/>
            </a:schemeClr>
          </a:solidFill>
        </p:spPr>
        <p:txBody>
          <a:bodyPr wrap="square" rtlCol="0">
            <a:spAutoFit/>
          </a:bodyPr>
          <a:lstStyle/>
          <a:p>
            <a:r>
              <a:rPr lang="en-US" dirty="0">
                <a:solidFill>
                  <a:schemeClr val="bg1"/>
                </a:solidFill>
              </a:rPr>
              <a:t>Data is encrypted</a:t>
            </a:r>
          </a:p>
        </p:txBody>
      </p:sp>
      <p:sp>
        <p:nvSpPr>
          <p:cNvPr id="15" name="Oval 14">
            <a:extLst>
              <a:ext uri="{FF2B5EF4-FFF2-40B4-BE49-F238E27FC236}">
                <a16:creationId xmlns:a16="http://schemas.microsoft.com/office/drawing/2014/main" id="{E847C61F-39C2-C93D-5726-05380DBCB143}"/>
              </a:ext>
            </a:extLst>
          </p:cNvPr>
          <p:cNvSpPr/>
          <p:nvPr/>
        </p:nvSpPr>
        <p:spPr>
          <a:xfrm>
            <a:off x="5693062" y="3820631"/>
            <a:ext cx="304801" cy="311640"/>
          </a:xfrm>
          <a:prstGeom prst="ellipse">
            <a:avLst/>
          </a:prstGeom>
          <a:solidFill>
            <a:schemeClr val="accent1">
              <a:lumMod val="75000"/>
            </a:schemeClr>
          </a:solidFill>
        </p:spPr>
        <p:txBody>
          <a:bodyPr wrap="square" rtlCol="0">
            <a:spAutoFit/>
          </a:bodyPr>
          <a:lstStyle/>
          <a:p>
            <a:endParaRPr lang="en-US">
              <a:solidFill>
                <a:schemeClr val="tx1"/>
              </a:solidFill>
            </a:endParaRPr>
          </a:p>
        </p:txBody>
      </p:sp>
      <p:sp>
        <p:nvSpPr>
          <p:cNvPr id="16" name="Rounded Rectangle 15">
            <a:extLst>
              <a:ext uri="{FF2B5EF4-FFF2-40B4-BE49-F238E27FC236}">
                <a16:creationId xmlns:a16="http://schemas.microsoft.com/office/drawing/2014/main" id="{4C09E4A1-8546-7362-F297-D575C2D30BBD}"/>
              </a:ext>
            </a:extLst>
          </p:cNvPr>
          <p:cNvSpPr/>
          <p:nvPr/>
        </p:nvSpPr>
        <p:spPr>
          <a:xfrm>
            <a:off x="6207992" y="3696116"/>
            <a:ext cx="5929745" cy="408623"/>
          </a:xfrm>
          <a:prstGeom prst="roundRect">
            <a:avLst/>
          </a:prstGeom>
          <a:solidFill>
            <a:schemeClr val="accent1">
              <a:lumMod val="75000"/>
            </a:schemeClr>
          </a:solidFill>
        </p:spPr>
        <p:txBody>
          <a:bodyPr wrap="square" rtlCol="0">
            <a:spAutoFit/>
          </a:bodyPr>
          <a:lstStyle/>
          <a:p>
            <a:r>
              <a:rPr lang="en-US" dirty="0">
                <a:solidFill>
                  <a:schemeClr val="bg1"/>
                </a:solidFill>
              </a:rPr>
              <a:t>Built in reporting and analytics</a:t>
            </a:r>
          </a:p>
        </p:txBody>
      </p:sp>
      <p:sp>
        <p:nvSpPr>
          <p:cNvPr id="17" name="Oval 16">
            <a:extLst>
              <a:ext uri="{FF2B5EF4-FFF2-40B4-BE49-F238E27FC236}">
                <a16:creationId xmlns:a16="http://schemas.microsoft.com/office/drawing/2014/main" id="{7683F8F0-947D-2EDB-39AD-FCF43D42E4B6}"/>
              </a:ext>
            </a:extLst>
          </p:cNvPr>
          <p:cNvSpPr/>
          <p:nvPr/>
        </p:nvSpPr>
        <p:spPr>
          <a:xfrm>
            <a:off x="5581070" y="4657378"/>
            <a:ext cx="304801" cy="311640"/>
          </a:xfrm>
          <a:prstGeom prst="ellipse">
            <a:avLst/>
          </a:prstGeom>
          <a:solidFill>
            <a:schemeClr val="accent1">
              <a:lumMod val="75000"/>
            </a:schemeClr>
          </a:solidFill>
        </p:spPr>
        <p:txBody>
          <a:bodyPr wrap="square" rtlCol="0">
            <a:spAutoFit/>
          </a:bodyPr>
          <a:lstStyle/>
          <a:p>
            <a:endParaRPr lang="en-US">
              <a:solidFill>
                <a:schemeClr val="tx1"/>
              </a:solidFill>
            </a:endParaRPr>
          </a:p>
        </p:txBody>
      </p:sp>
      <p:sp>
        <p:nvSpPr>
          <p:cNvPr id="18" name="Rounded Rectangle 17">
            <a:extLst>
              <a:ext uri="{FF2B5EF4-FFF2-40B4-BE49-F238E27FC236}">
                <a16:creationId xmlns:a16="http://schemas.microsoft.com/office/drawing/2014/main" id="{ADB4FDC9-C409-0E95-872B-2376ECC9CE49}"/>
              </a:ext>
            </a:extLst>
          </p:cNvPr>
          <p:cNvSpPr/>
          <p:nvPr/>
        </p:nvSpPr>
        <p:spPr>
          <a:xfrm>
            <a:off x="6096000" y="4532863"/>
            <a:ext cx="5929745" cy="408623"/>
          </a:xfrm>
          <a:prstGeom prst="roundRect">
            <a:avLst/>
          </a:prstGeom>
          <a:solidFill>
            <a:schemeClr val="accent1">
              <a:lumMod val="75000"/>
            </a:schemeClr>
          </a:solidFill>
        </p:spPr>
        <p:txBody>
          <a:bodyPr wrap="square" rtlCol="0">
            <a:spAutoFit/>
          </a:bodyPr>
          <a:lstStyle/>
          <a:p>
            <a:r>
              <a:rPr lang="en-IN" b="0" i="0" dirty="0">
                <a:solidFill>
                  <a:schemeClr val="bg1"/>
                </a:solidFill>
                <a:effectLst/>
                <a:latin typeface="DM Sans" panose="020F0502020204030204" pitchFamily="34" charset="0"/>
              </a:rPr>
              <a:t>35+ preconfigured languages</a:t>
            </a:r>
            <a:endParaRPr lang="en-US" dirty="0">
              <a:solidFill>
                <a:schemeClr val="bg1"/>
              </a:solidFill>
            </a:endParaRPr>
          </a:p>
        </p:txBody>
      </p:sp>
      <p:sp>
        <p:nvSpPr>
          <p:cNvPr id="19" name="Oval 18">
            <a:extLst>
              <a:ext uri="{FF2B5EF4-FFF2-40B4-BE49-F238E27FC236}">
                <a16:creationId xmlns:a16="http://schemas.microsoft.com/office/drawing/2014/main" id="{AE4BE258-65CA-1F2B-837E-4038D1FB35E8}"/>
              </a:ext>
            </a:extLst>
          </p:cNvPr>
          <p:cNvSpPr/>
          <p:nvPr/>
        </p:nvSpPr>
        <p:spPr>
          <a:xfrm>
            <a:off x="5290125" y="5459931"/>
            <a:ext cx="304801" cy="311640"/>
          </a:xfrm>
          <a:prstGeom prst="ellipse">
            <a:avLst/>
          </a:prstGeom>
          <a:solidFill>
            <a:schemeClr val="accent1">
              <a:lumMod val="75000"/>
            </a:schemeClr>
          </a:solidFill>
        </p:spPr>
        <p:txBody>
          <a:bodyPr wrap="square" rtlCol="0">
            <a:spAutoFit/>
          </a:bodyPr>
          <a:lstStyle/>
          <a:p>
            <a:endParaRPr lang="en-US">
              <a:solidFill>
                <a:schemeClr val="tx1"/>
              </a:solidFill>
            </a:endParaRPr>
          </a:p>
        </p:txBody>
      </p:sp>
      <p:sp>
        <p:nvSpPr>
          <p:cNvPr id="20" name="Rounded Rectangle 19">
            <a:extLst>
              <a:ext uri="{FF2B5EF4-FFF2-40B4-BE49-F238E27FC236}">
                <a16:creationId xmlns:a16="http://schemas.microsoft.com/office/drawing/2014/main" id="{E0EB9ABE-2B88-DA2C-2B12-0A8CFBA9566D}"/>
              </a:ext>
            </a:extLst>
          </p:cNvPr>
          <p:cNvSpPr/>
          <p:nvPr/>
        </p:nvSpPr>
        <p:spPr>
          <a:xfrm>
            <a:off x="5805055" y="5335416"/>
            <a:ext cx="6220690" cy="408623"/>
          </a:xfrm>
          <a:prstGeom prst="roundRect">
            <a:avLst/>
          </a:prstGeom>
          <a:solidFill>
            <a:schemeClr val="accent1">
              <a:lumMod val="75000"/>
            </a:schemeClr>
          </a:solidFill>
        </p:spPr>
        <p:txBody>
          <a:bodyPr wrap="square" rtlCol="0">
            <a:spAutoFit/>
          </a:bodyPr>
          <a:lstStyle/>
          <a:p>
            <a:pPr algn="l"/>
            <a:r>
              <a:rPr lang="en-IN" b="0" i="0" dirty="0">
                <a:solidFill>
                  <a:schemeClr val="bg1"/>
                </a:solidFill>
                <a:effectLst/>
                <a:latin typeface="DM Sans" pitchFamily="2" charset="77"/>
              </a:rPr>
              <a:t>Create dynamic SCORM content within the LMS</a:t>
            </a:r>
          </a:p>
        </p:txBody>
      </p:sp>
      <p:sp>
        <p:nvSpPr>
          <p:cNvPr id="21" name="Oval 20">
            <a:extLst>
              <a:ext uri="{FF2B5EF4-FFF2-40B4-BE49-F238E27FC236}">
                <a16:creationId xmlns:a16="http://schemas.microsoft.com/office/drawing/2014/main" id="{E5A3B233-56DC-9BB1-5A20-AF476944E05D}"/>
              </a:ext>
            </a:extLst>
          </p:cNvPr>
          <p:cNvSpPr/>
          <p:nvPr/>
        </p:nvSpPr>
        <p:spPr>
          <a:xfrm>
            <a:off x="4666670" y="6155155"/>
            <a:ext cx="304801" cy="311640"/>
          </a:xfrm>
          <a:prstGeom prst="ellipse">
            <a:avLst/>
          </a:prstGeom>
          <a:solidFill>
            <a:schemeClr val="accent1">
              <a:lumMod val="75000"/>
            </a:schemeClr>
          </a:solidFill>
        </p:spPr>
        <p:txBody>
          <a:bodyPr wrap="square" rtlCol="0">
            <a:spAutoFit/>
          </a:bodyPr>
          <a:lstStyle/>
          <a:p>
            <a:endParaRPr lang="en-US">
              <a:solidFill>
                <a:schemeClr val="tx1"/>
              </a:solidFill>
            </a:endParaRPr>
          </a:p>
        </p:txBody>
      </p:sp>
      <p:sp>
        <p:nvSpPr>
          <p:cNvPr id="22" name="Rounded Rectangle 21">
            <a:extLst>
              <a:ext uri="{FF2B5EF4-FFF2-40B4-BE49-F238E27FC236}">
                <a16:creationId xmlns:a16="http://schemas.microsoft.com/office/drawing/2014/main" id="{2C574460-D5E0-0825-D00D-56B8E6F37968}"/>
              </a:ext>
            </a:extLst>
          </p:cNvPr>
          <p:cNvSpPr/>
          <p:nvPr/>
        </p:nvSpPr>
        <p:spPr>
          <a:xfrm>
            <a:off x="5181599" y="6030640"/>
            <a:ext cx="6844145" cy="715089"/>
          </a:xfrm>
          <a:prstGeom prst="roundRect">
            <a:avLst/>
          </a:prstGeom>
          <a:solidFill>
            <a:schemeClr val="accent1">
              <a:lumMod val="75000"/>
            </a:schemeClr>
          </a:solidFill>
        </p:spPr>
        <p:txBody>
          <a:bodyPr wrap="square" rtlCol="0">
            <a:spAutoFit/>
          </a:bodyPr>
          <a:lstStyle/>
          <a:p>
            <a:r>
              <a:rPr lang="en-IN" b="0" i="0" dirty="0">
                <a:solidFill>
                  <a:schemeClr val="bg1"/>
                </a:solidFill>
                <a:effectLst/>
                <a:latin typeface="DM Sans" pitchFamily="2" charset="77"/>
              </a:rPr>
              <a:t>Automate a wide variety of tasks like adding new users, group enrolment, and learning path assignments</a:t>
            </a:r>
            <a:endParaRPr lang="en-US" dirty="0">
              <a:solidFill>
                <a:schemeClr val="bg1"/>
              </a:solidFill>
            </a:endParaRPr>
          </a:p>
        </p:txBody>
      </p:sp>
    </p:spTree>
    <p:extLst>
      <p:ext uri="{BB962C8B-B14F-4D97-AF65-F5344CB8AC3E}">
        <p14:creationId xmlns:p14="http://schemas.microsoft.com/office/powerpoint/2010/main" val="19377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B0D4E4-60BE-4D17-E840-DF3BFC9BB59C}"/>
              </a:ext>
            </a:extLst>
          </p:cNvPr>
          <p:cNvSpPr>
            <a:spLocks noGrp="1"/>
          </p:cNvSpPr>
          <p:nvPr>
            <p:ph type="title"/>
          </p:nvPr>
        </p:nvSpPr>
        <p:spPr>
          <a:xfrm>
            <a:off x="0" y="2310714"/>
            <a:ext cx="12192000" cy="1686322"/>
          </a:xfrm>
          <a:solidFill>
            <a:srgbClr val="00175A"/>
          </a:solidFill>
        </p:spPr>
        <p:txBody>
          <a:bodyPr>
            <a:normAutofit/>
          </a:bodyPr>
          <a:lstStyle/>
          <a:p>
            <a:r>
              <a:rPr lang="en-US" sz="3600" dirty="0">
                <a:solidFill>
                  <a:schemeClr val="bg1"/>
                </a:solidFill>
              </a:rPr>
              <a:t>The micro course on “To explain the Blue box values “.</a:t>
            </a:r>
          </a:p>
        </p:txBody>
      </p:sp>
    </p:spTree>
    <p:extLst>
      <p:ext uri="{BB962C8B-B14F-4D97-AF65-F5344CB8AC3E}">
        <p14:creationId xmlns:p14="http://schemas.microsoft.com/office/powerpoint/2010/main" val="755915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looking at a computer&#10;&#10;Description automatically generated with medium confidence">
            <a:extLst>
              <a:ext uri="{FF2B5EF4-FFF2-40B4-BE49-F238E27FC236}">
                <a16:creationId xmlns:a16="http://schemas.microsoft.com/office/drawing/2014/main" id="{79D996DB-7EFA-5127-1EC9-B3A4ADAF1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3355" cy="6858000"/>
          </a:xfrm>
          <a:prstGeom prst="rect">
            <a:avLst/>
          </a:prstGeom>
        </p:spPr>
      </p:pic>
      <p:sp>
        <p:nvSpPr>
          <p:cNvPr id="8" name="TextBox 7">
            <a:extLst>
              <a:ext uri="{FF2B5EF4-FFF2-40B4-BE49-F238E27FC236}">
                <a16:creationId xmlns:a16="http://schemas.microsoft.com/office/drawing/2014/main" id="{FDE3240B-4E6B-A3DA-707F-0722493E219D}"/>
              </a:ext>
            </a:extLst>
          </p:cNvPr>
          <p:cNvSpPr txBox="1"/>
          <p:nvPr/>
        </p:nvSpPr>
        <p:spPr>
          <a:xfrm>
            <a:off x="12050973" y="428178"/>
            <a:ext cx="3200400" cy="6001643"/>
          </a:xfrm>
          <a:prstGeom prst="rect">
            <a:avLst/>
          </a:prstGeom>
          <a:solidFill>
            <a:schemeClr val="tx1">
              <a:lumMod val="65000"/>
              <a:lumOff val="35000"/>
            </a:schemeClr>
          </a:solidFill>
        </p:spPr>
        <p:txBody>
          <a:bodyPr wrap="square" rtlCol="0">
            <a:spAutoFit/>
          </a:bodyPr>
          <a:lstStyle/>
          <a:p>
            <a:r>
              <a:rPr lang="en-US" sz="2400" dirty="0">
                <a:solidFill>
                  <a:schemeClr val="bg1"/>
                </a:solidFill>
              </a:rPr>
              <a:t>Visualization notes:</a:t>
            </a:r>
          </a:p>
          <a:p>
            <a:pPr marL="342900" indent="-342900">
              <a:buAutoNum type="arabicPeriod"/>
            </a:pPr>
            <a:r>
              <a:rPr lang="en-US" sz="2400" dirty="0">
                <a:solidFill>
                  <a:schemeClr val="bg1"/>
                </a:solidFill>
              </a:rPr>
              <a:t>This is the splash page</a:t>
            </a:r>
          </a:p>
          <a:p>
            <a:pPr marL="342900" indent="-342900">
              <a:buAutoNum type="arabicPeriod"/>
            </a:pPr>
            <a:r>
              <a:rPr lang="en-US" sz="2400" dirty="0">
                <a:solidFill>
                  <a:schemeClr val="bg1"/>
                </a:solidFill>
              </a:rPr>
              <a:t>Display the course name and suitable graphic with background music</a:t>
            </a:r>
          </a:p>
          <a:p>
            <a:pPr marL="342900" indent="-342900">
              <a:buAutoNum type="arabicPeriod"/>
            </a:pPr>
            <a:r>
              <a:rPr lang="en-US" sz="2400" dirty="0">
                <a:solidFill>
                  <a:schemeClr val="bg1"/>
                </a:solidFill>
              </a:rPr>
              <a:t>Provide a ‘Start the module’ button, clicking which the course will launch.</a:t>
            </a: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a:p>
            <a:pPr marL="342900" indent="-342900">
              <a:buAutoNum type="arabicPeriod"/>
            </a:pPr>
            <a:endParaRPr lang="en-US" sz="2400" dirty="0">
              <a:solidFill>
                <a:schemeClr val="bg1"/>
              </a:solidFill>
            </a:endParaRPr>
          </a:p>
        </p:txBody>
      </p:sp>
    </p:spTree>
    <p:extLst>
      <p:ext uri="{BB962C8B-B14F-4D97-AF65-F5344CB8AC3E}">
        <p14:creationId xmlns:p14="http://schemas.microsoft.com/office/powerpoint/2010/main" val="2805141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1347</Words>
  <Application>Microsoft Macintosh PowerPoint</Application>
  <PresentationFormat>Widescreen</PresentationFormat>
  <Paragraphs>156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DM Sans</vt:lpstr>
      <vt:lpstr>Office Theme</vt:lpstr>
      <vt:lpstr>Instructional Design Assessment</vt:lpstr>
      <vt:lpstr>PowerPoint Presentation</vt:lpstr>
      <vt:lpstr>PowerPoint Presentation</vt:lpstr>
      <vt:lpstr>PowerPoint Presentation</vt:lpstr>
      <vt:lpstr>Define your evaluation strategy for the course and how it will be measured.</vt:lpstr>
      <vt:lpstr>Create a design outline in PowerPoint of an interactive micro-learning covering one enabling learning objective from the assignment.</vt:lpstr>
      <vt:lpstr>Explanation of the learning management system (which LMS and why)</vt:lpstr>
      <vt:lpstr>The micro course on “To explain the Blue box values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Instructional Design Assessment</dc:title>
  <dc:creator>vivek prashar</dc:creator>
  <cp:lastModifiedBy>vivek prashar</cp:lastModifiedBy>
  <cp:revision>20</cp:revision>
  <dcterms:created xsi:type="dcterms:W3CDTF">2022-11-09T16:08:27Z</dcterms:created>
  <dcterms:modified xsi:type="dcterms:W3CDTF">2022-11-10T20:11:17Z</dcterms:modified>
</cp:coreProperties>
</file>